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8.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623" r:id="rId2"/>
    <p:sldId id="262" r:id="rId3"/>
    <p:sldId id="621" r:id="rId4"/>
    <p:sldId id="627" r:id="rId5"/>
    <p:sldId id="628" r:id="rId6"/>
    <p:sldId id="614" r:id="rId7"/>
    <p:sldId id="615" r:id="rId8"/>
    <p:sldId id="616" r:id="rId9"/>
    <p:sldId id="620" r:id="rId10"/>
    <p:sldId id="624" r:id="rId11"/>
    <p:sldId id="629" r:id="rId12"/>
    <p:sldId id="626" r:id="rId13"/>
    <p:sldId id="278" r:id="rId14"/>
    <p:sldId id="625" r:id="rId15"/>
    <p:sldId id="260" r:id="rId16"/>
    <p:sldId id="630" r:id="rId17"/>
    <p:sldId id="277" r:id="rId18"/>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Carlos Noriega Silva" initials="JCN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DF3"/>
    <a:srgbClr val="FF2F92"/>
    <a:srgbClr val="FF3399"/>
    <a:srgbClr val="64931C"/>
    <a:srgbClr val="E5EDFF"/>
    <a:srgbClr val="BFC6D5"/>
    <a:srgbClr val="FF0066"/>
    <a:srgbClr val="FF85FF"/>
    <a:srgbClr val="D9D2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8" autoAdjust="0"/>
    <p:restoredTop sz="77945" autoAdjust="0"/>
  </p:normalViewPr>
  <p:slideViewPr>
    <p:cSldViewPr>
      <p:cViewPr>
        <p:scale>
          <a:sx n="91" d="100"/>
          <a:sy n="91" d="100"/>
        </p:scale>
        <p:origin x="-1722"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Transformaci&#243;n%20Digital_Cali\Insumos\Indicadores%20internacionales\Indicadores%20seleccionados_V2.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Transformaci&#243;n%20Digital_Cali\Insumos\Indicadores%20internacionales\Indicadores%20seleccionados_V2.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Transformaci&#243;n%20Digital_Cali\Insumos\Indicadores%20internacionales\Indicadores%20seleccionados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838158473551082E-2"/>
          <c:y val="0.1084500226470563"/>
          <c:w val="0.69232147439422265"/>
          <c:h val="0.62087973131190555"/>
        </c:manualLayout>
      </c:layout>
      <c:lineChart>
        <c:grouping val="standard"/>
        <c:varyColors val="0"/>
        <c:ser>
          <c:idx val="2"/>
          <c:order val="0"/>
          <c:tx>
            <c:strRef>
              <c:f>'Índice de desarrollo EG'!$A$4</c:f>
              <c:strCache>
                <c:ptCount val="1"/>
                <c:pt idx="0">
                  <c:v>Subíndice de de capital humano</c:v>
                </c:pt>
              </c:strCache>
            </c:strRef>
          </c:tx>
          <c:spPr>
            <a:ln w="28575" cap="rnd">
              <a:solidFill>
                <a:srgbClr val="2D6DF3"/>
              </a:solidFill>
              <a:round/>
            </a:ln>
            <a:effectLst/>
          </c:spPr>
          <c:marker>
            <c:symbol val="circle"/>
            <c:size val="5"/>
            <c:spPr>
              <a:solidFill>
                <a:srgbClr val="2D6DF3"/>
              </a:solidFill>
              <a:ln w="9525">
                <a:solidFill>
                  <a:srgbClr val="2D6DF3"/>
                </a:solidFill>
              </a:ln>
              <a:effectLst/>
            </c:spPr>
          </c:marker>
          <c:dLbls>
            <c:dLbl>
              <c:idx val="2"/>
              <c:layout>
                <c:manualLayout>
                  <c:x val="-2.6422827951533407E-2"/>
                  <c:y val="-6.84795340691130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52A-4CFD-909E-C461AA71CCA8}"/>
                </c:ext>
              </c:extLst>
            </c:dLbl>
            <c:dLbl>
              <c:idx val="3"/>
              <c:layout>
                <c:manualLayout>
                  <c:x val="-2.6422827951533407E-2"/>
                  <c:y val="-9.68339376432921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52A-4CFD-909E-C461AA71CCA8}"/>
                </c:ext>
              </c:extLst>
            </c:dLbl>
            <c:dLbl>
              <c:idx val="4"/>
              <c:layout>
                <c:manualLayout>
                  <c:x val="-2.767334129714091E-2"/>
                  <c:y val="-6.661764762992117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9090271383822241E-2"/>
                      <c:h val="0.12645229589874629"/>
                    </c:manualLayout>
                  </c15:layout>
                </c:ext>
                <c:ext xmlns:c16="http://schemas.microsoft.com/office/drawing/2014/chart" uri="{C3380CC4-5D6E-409C-BE32-E72D297353CC}">
                  <c16:uniqueId val="{00000002-852A-4CFD-909E-C461AA71CCA8}"/>
                </c:ext>
              </c:extLst>
            </c:dLbl>
            <c:spPr>
              <a:noFill/>
              <a:ln>
                <a:noFill/>
              </a:ln>
              <a:effectLst/>
            </c:spPr>
            <c:txPr>
              <a:bodyPr rot="0" spcFirstLastPara="1" vertOverflow="ellipsis" vert="horz" wrap="square" anchor="ctr" anchorCtr="1"/>
              <a:lstStyle/>
              <a:p>
                <a:pPr>
                  <a:defRPr sz="1600" b="1" i="0" u="none" strike="noStrike" kern="1200" baseline="0">
                    <a:solidFill>
                      <a:srgbClr val="2D6DF3"/>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'Índice de desarrollo EG'!$B$1:$F$1</c:f>
              <c:numCache>
                <c:formatCode>General</c:formatCode>
                <c:ptCount val="5"/>
                <c:pt idx="0">
                  <c:v>2010</c:v>
                </c:pt>
                <c:pt idx="1">
                  <c:v>2012</c:v>
                </c:pt>
                <c:pt idx="2">
                  <c:v>2014</c:v>
                </c:pt>
                <c:pt idx="3">
                  <c:v>2016</c:v>
                </c:pt>
                <c:pt idx="4">
                  <c:v>2018</c:v>
                </c:pt>
              </c:numCache>
            </c:numRef>
          </c:cat>
          <c:val>
            <c:numRef>
              <c:f>'Índice de desarrollo EG'!$B$4:$F$4</c:f>
              <c:numCache>
                <c:formatCode>0.0</c:formatCode>
                <c:ptCount val="5"/>
                <c:pt idx="0">
                  <c:v>0.88129999999999997</c:v>
                </c:pt>
                <c:pt idx="1">
                  <c:v>0.76956999999999998</c:v>
                </c:pt>
                <c:pt idx="2">
                  <c:v>0.73480000000000001</c:v>
                </c:pt>
                <c:pt idx="3">
                  <c:v>0.70003000000000004</c:v>
                </c:pt>
                <c:pt idx="4">
                  <c:v>0.73819999999999997</c:v>
                </c:pt>
              </c:numCache>
            </c:numRef>
          </c:val>
          <c:smooth val="0"/>
          <c:extLst xmlns:c16r2="http://schemas.microsoft.com/office/drawing/2015/06/chart">
            <c:ext xmlns:c16="http://schemas.microsoft.com/office/drawing/2014/chart" uri="{C3380CC4-5D6E-409C-BE32-E72D297353CC}">
              <c16:uniqueId val="{00000003-852A-4CFD-909E-C461AA71CCA8}"/>
            </c:ext>
          </c:extLst>
        </c:ser>
        <c:dLbls>
          <c:dLblPos val="t"/>
          <c:showLegendKey val="0"/>
          <c:showVal val="1"/>
          <c:showCatName val="0"/>
          <c:showSerName val="0"/>
          <c:showPercent val="0"/>
          <c:showBubbleSize val="0"/>
        </c:dLbls>
        <c:marker val="1"/>
        <c:smooth val="0"/>
        <c:axId val="143121920"/>
        <c:axId val="136452864"/>
        <c:extLst xmlns:c16r2="http://schemas.microsoft.com/office/drawing/2015/06/chart">
          <c:ext xmlns:c15="http://schemas.microsoft.com/office/drawing/2012/chart" uri="{02D57815-91ED-43cb-92C2-25804820EDAC}">
            <c15:filteredLineSeries>
              <c15:ser>
                <c:idx val="0"/>
                <c:order val="0"/>
                <c:tx>
                  <c:strRef>
                    <c:extLst>
                      <c:ext uri="{02D57815-91ED-43cb-92C2-25804820EDAC}">
                        <c15:formulaRef>
                          <c15:sqref>'Índice de desarrollo EG'!$A$2</c15:sqref>
                        </c15:formulaRef>
                      </c:ext>
                    </c:extLst>
                    <c:strCache>
                      <c:ptCount val="1"/>
                      <c:pt idx="0">
                        <c:v>Índice de Desarrollo de Gobierno Electrónico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6422822065037019E-2"/>
                        <c:y val="3.9437425902352663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4-852A-4CFD-909E-C461AA71CCA8}"/>
                      </c:ext>
                    </c:extLst>
                  </c:dLbl>
                  <c:dLbl>
                    <c:idx val="1"/>
                    <c:layout>
                      <c:manualLayout>
                        <c:x val="-2.7673310567878293E-2"/>
                        <c:y val="-6.3963079588034077E-4"/>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5-852A-4CFD-909E-C461AA71CCA8}"/>
                      </c:ext>
                    </c:extLst>
                  </c:dLbl>
                  <c:dLbl>
                    <c:idx val="2"/>
                    <c:layout>
                      <c:manualLayout>
                        <c:x val="-2.7673310567878428E-2"/>
                        <c:y val="4.8685977448098876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6-852A-4CFD-909E-C461AA71CCA8}"/>
                      </c:ext>
                    </c:extLst>
                  </c:dLbl>
                  <c:dLbl>
                    <c:idx val="3"/>
                    <c:layout>
                      <c:manualLayout>
                        <c:x val="-2.7673310567878338E-2"/>
                        <c:y val="3.9437425902352718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7-852A-4CFD-909E-C461AA71CCA8}"/>
                      </c:ext>
                    </c:extLst>
                  </c:dLbl>
                  <c:dLbl>
                    <c:idx val="4"/>
                    <c:layout>
                      <c:manualLayout>
                        <c:x val="-2.6422822065037019E-2"/>
                        <c:y val="2.7106023841357969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8-852A-4CFD-909E-C461AA71CCA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'Índice de desarrollo EG'!$B$1:$F$1</c15:sqref>
                        </c15:formulaRef>
                      </c:ext>
                    </c:extLst>
                    <c:numCache>
                      <c:formatCode>General</c:formatCode>
                      <c:ptCount val="5"/>
                      <c:pt idx="0">
                        <c:v>2010</c:v>
                      </c:pt>
                      <c:pt idx="1">
                        <c:v>2012</c:v>
                      </c:pt>
                      <c:pt idx="2">
                        <c:v>2014</c:v>
                      </c:pt>
                      <c:pt idx="3">
                        <c:v>2016</c:v>
                      </c:pt>
                      <c:pt idx="4">
                        <c:v>2018</c:v>
                      </c:pt>
                    </c:numCache>
                  </c:numRef>
                </c:cat>
                <c:val>
                  <c:numRef>
                    <c:extLst>
                      <c:ext uri="{02D57815-91ED-43cb-92C2-25804820EDAC}">
                        <c15:formulaRef>
                          <c15:sqref>'Índice de desarrollo EG'!$B$2:$F$2</c15:sqref>
                        </c15:formulaRef>
                      </c:ext>
                    </c:extLst>
                    <c:numCache>
                      <c:formatCode>0.0</c:formatCode>
                      <c:ptCount val="5"/>
                      <c:pt idx="0">
                        <c:v>0.61250000000000004</c:v>
                      </c:pt>
                      <c:pt idx="1">
                        <c:v>0.65722999999999998</c:v>
                      </c:pt>
                      <c:pt idx="2">
                        <c:v>0.61729999999999996</c:v>
                      </c:pt>
                      <c:pt idx="3">
                        <c:v>0.62370999999999999</c:v>
                      </c:pt>
                      <c:pt idx="4">
                        <c:v>0.68710000000000004</c:v>
                      </c:pt>
                    </c:numCache>
                  </c:numRef>
                </c:val>
                <c:smooth val="0"/>
                <c:extLst>
                  <c:ext xmlns:c16="http://schemas.microsoft.com/office/drawing/2014/chart" uri="{C3380CC4-5D6E-409C-BE32-E72D297353CC}">
                    <c16:uniqueId val="{00000009-852A-4CFD-909E-C461AA71CCA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'Índice de desarrollo EG'!$A$3</c15:sqref>
                        </c15:formulaRef>
                      </c:ext>
                    </c:extLst>
                    <c:strCache>
                      <c:ptCount val="1"/>
                      <c:pt idx="0">
                        <c:v>Subíndice de servicios electrónicos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
                    <c:layout>
                      <c:manualLayout>
                        <c:x val="-2.6422822065037019E-2"/>
                        <c:y val="4.560312693285017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852A-4CFD-909E-C461AA71CCA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'Índice de desarrollo EG'!$B$1:$F$1</c15:sqref>
                        </c15:formulaRef>
                      </c:ext>
                    </c:extLst>
                    <c:numCache>
                      <c:formatCode>General</c:formatCode>
                      <c:ptCount val="5"/>
                      <c:pt idx="0">
                        <c:v>2010</c:v>
                      </c:pt>
                      <c:pt idx="1">
                        <c:v>2012</c:v>
                      </c:pt>
                      <c:pt idx="2">
                        <c:v>2014</c:v>
                      </c:pt>
                      <c:pt idx="3">
                        <c:v>2016</c:v>
                      </c:pt>
                      <c:pt idx="4">
                        <c:v>2018</c:v>
                      </c:pt>
                    </c:numCache>
                  </c:numRef>
                </c:cat>
                <c:val>
                  <c:numRef>
                    <c:extLst xmlns:c15="http://schemas.microsoft.com/office/drawing/2012/chart">
                      <c:ext xmlns:c15="http://schemas.microsoft.com/office/drawing/2012/chart" uri="{02D57815-91ED-43cb-92C2-25804820EDAC}">
                        <c15:formulaRef>
                          <c15:sqref>'Índice de desarrollo EG'!$B$3:$F$3</c15:sqref>
                        </c15:formulaRef>
                      </c:ext>
                    </c:extLst>
                    <c:numCache>
                      <c:formatCode>0.0</c:formatCode>
                      <c:ptCount val="5"/>
                      <c:pt idx="0">
                        <c:v>0.71111000000000002</c:v>
                      </c:pt>
                      <c:pt idx="1">
                        <c:v>0.31372</c:v>
                      </c:pt>
                      <c:pt idx="2">
                        <c:v>0.78739999999999999</c:v>
                      </c:pt>
                      <c:pt idx="3">
                        <c:v>0.78986000000000001</c:v>
                      </c:pt>
                      <c:pt idx="4">
                        <c:v>0.88190000000000002</c:v>
                      </c:pt>
                    </c:numCache>
                  </c:numRef>
                </c:val>
                <c:smooth val="0"/>
                <c:extLst xmlns:c15="http://schemas.microsoft.com/office/drawing/2012/chart">
                  <c:ext xmlns:c16="http://schemas.microsoft.com/office/drawing/2014/chart" uri="{C3380CC4-5D6E-409C-BE32-E72D297353CC}">
                    <c16:uniqueId val="{0000000B-852A-4CFD-909E-C461AA71CCA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'Índice de desarrollo EG'!$A$5</c15:sqref>
                        </c15:formulaRef>
                      </c:ext>
                    </c:extLst>
                    <c:strCache>
                      <c:ptCount val="1"/>
                      <c:pt idx="0">
                        <c:v>Subíndice de infraestructura de telecomunicaciones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1"/>
                    <c:layout>
                      <c:manualLayout>
                        <c:x val="-2.6422822065037019E-2"/>
                        <c:y val="-4.379953800936226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852A-4CFD-909E-C461AA71CCA8}"/>
                      </c:ext>
                    </c:extLst>
                  </c:dLbl>
                  <c:dLbl>
                    <c:idx val="2"/>
                    <c:layout>
                      <c:manualLayout>
                        <c:x val="-2.6422822065037019E-2"/>
                        <c:y val="-4.379953800936226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852A-4CFD-909E-C461AA71CCA8}"/>
                      </c:ext>
                    </c:extLst>
                  </c:dLbl>
                  <c:dLbl>
                    <c:idx val="3"/>
                    <c:layout>
                      <c:manualLayout>
                        <c:x val="-2.6422822065037113E-2"/>
                        <c:y val="-4.3799538009362156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852A-4CFD-909E-C461AA71CCA8}"/>
                      </c:ext>
                    </c:extLst>
                  </c:dLbl>
                  <c:dLbl>
                    <c:idx val="4"/>
                    <c:layout>
                      <c:manualLayout>
                        <c:x val="-2.6422822065037019E-2"/>
                        <c:y val="-4.688238852461097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852A-4CFD-909E-C461AA71CCA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'Índice de desarrollo EG'!$B$1:$F$1</c15:sqref>
                        </c15:formulaRef>
                      </c:ext>
                    </c:extLst>
                    <c:numCache>
                      <c:formatCode>General</c:formatCode>
                      <c:ptCount val="5"/>
                      <c:pt idx="0">
                        <c:v>2010</c:v>
                      </c:pt>
                      <c:pt idx="1">
                        <c:v>2012</c:v>
                      </c:pt>
                      <c:pt idx="2">
                        <c:v>2014</c:v>
                      </c:pt>
                      <c:pt idx="3">
                        <c:v>2016</c:v>
                      </c:pt>
                      <c:pt idx="4">
                        <c:v>2018</c:v>
                      </c:pt>
                    </c:numCache>
                  </c:numRef>
                </c:cat>
                <c:val>
                  <c:numRef>
                    <c:extLst xmlns:c15="http://schemas.microsoft.com/office/drawing/2012/chart">
                      <c:ext xmlns:c15="http://schemas.microsoft.com/office/drawing/2012/chart" uri="{02D57815-91ED-43cb-92C2-25804820EDAC}">
                        <c15:formulaRef>
                          <c15:sqref>'Índice de desarrollo EG'!$B$5:$F$5</c15:sqref>
                        </c15:formulaRef>
                      </c:ext>
                    </c:extLst>
                    <c:numCache>
                      <c:formatCode>0.0</c:formatCode>
                      <c:ptCount val="5"/>
                      <c:pt idx="0">
                        <c:v>0.24210000000000001</c:v>
                      </c:pt>
                      <c:pt idx="1">
                        <c:v>0.46967999999999999</c:v>
                      </c:pt>
                      <c:pt idx="2">
                        <c:v>0.32971000000000006</c:v>
                      </c:pt>
                      <c:pt idx="3">
                        <c:v>0.38125999999999999</c:v>
                      </c:pt>
                      <c:pt idx="4">
                        <c:v>0.44119999999999998</c:v>
                      </c:pt>
                    </c:numCache>
                  </c:numRef>
                </c:val>
                <c:smooth val="0"/>
                <c:extLst xmlns:c15="http://schemas.microsoft.com/office/drawing/2012/chart">
                  <c:ext xmlns:c16="http://schemas.microsoft.com/office/drawing/2014/chart" uri="{C3380CC4-5D6E-409C-BE32-E72D297353CC}">
                    <c16:uniqueId val="{00000010-852A-4CFD-909E-C461AA71CCA8}"/>
                  </c:ext>
                </c:extLst>
              </c15:ser>
            </c15:filteredLineSeries>
          </c:ext>
        </c:extLst>
      </c:lineChart>
      <c:catAx>
        <c:axId val="14312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Work Sans" pitchFamily="2" charset="77"/>
                <a:ea typeface="+mn-ea"/>
                <a:cs typeface="+mn-cs"/>
              </a:defRPr>
            </a:pPr>
            <a:endParaRPr lang="es-CO"/>
          </a:p>
        </c:txPr>
        <c:crossAx val="136452864"/>
        <c:crosses val="autoZero"/>
        <c:auto val="1"/>
        <c:lblAlgn val="ctr"/>
        <c:lblOffset val="100"/>
        <c:noMultiLvlLbl val="0"/>
      </c:catAx>
      <c:valAx>
        <c:axId val="1364528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Work Sans" pitchFamily="2" charset="77"/>
                <a:ea typeface="+mn-ea"/>
                <a:cs typeface="+mn-cs"/>
              </a:defRPr>
            </a:pPr>
            <a:endParaRPr lang="es-CO"/>
          </a:p>
        </c:txPr>
        <c:crossAx val="143121920"/>
        <c:crosses val="autoZero"/>
        <c:crossBetween val="between"/>
      </c:valAx>
      <c:spPr>
        <a:noFill/>
        <a:ln>
          <a:noFill/>
        </a:ln>
        <a:effectLst/>
      </c:spPr>
    </c:plotArea>
    <c:legend>
      <c:legendPos val="r"/>
      <c:layout>
        <c:manualLayout>
          <c:xMode val="edge"/>
          <c:yMode val="edge"/>
          <c:x val="0.75807179973606076"/>
          <c:y val="0.17053989208566731"/>
          <c:w val="0.23996732834781337"/>
          <c:h val="0.6224809227384257"/>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2D6DF3"/>
              </a:solidFill>
              <a:latin typeface="Work Sans" pitchFamily="2" charset="77"/>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Work Sans" pitchFamily="2" charset="77"/>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'Networked Readiness Index'!$A$5</c:f>
              <c:strCache>
                <c:ptCount val="1"/>
                <c:pt idx="0">
                  <c:v>Pilar 5 Habilidades</c:v>
                </c:pt>
              </c:strCache>
            </c:strRef>
          </c:tx>
          <c:spPr>
            <a:ln w="28575" cap="rnd">
              <a:solidFill>
                <a:srgbClr val="2D6DF3"/>
              </a:solidFill>
              <a:round/>
            </a:ln>
            <a:effectLst/>
          </c:spPr>
          <c:marker>
            <c:symbol val="circle"/>
            <c:size val="5"/>
            <c:spPr>
              <a:solidFill>
                <a:srgbClr val="2D6DF3"/>
              </a:solidFill>
              <a:ln w="9525">
                <a:solidFill>
                  <a:srgbClr val="2D6DF3"/>
                </a:solidFill>
              </a:ln>
              <a:effectLst/>
            </c:spPr>
          </c:marker>
          <c:dLbls>
            <c:spPr>
              <a:noFill/>
              <a:ln>
                <a:noFill/>
              </a:ln>
              <a:effectLst/>
            </c:spPr>
            <c:txPr>
              <a:bodyPr rot="0" spcFirstLastPara="1" vertOverflow="ellipsis" vert="horz" wrap="square" anchor="ctr" anchorCtr="1"/>
              <a:lstStyle/>
              <a:p>
                <a:pPr>
                  <a:defRPr sz="1600" b="1" i="0" u="none" strike="noStrike" kern="1200" baseline="0">
                    <a:solidFill>
                      <a:srgbClr val="2D6DF3"/>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'Networked Readiness Index'!$B$1:$F$1</c:f>
              <c:numCache>
                <c:formatCode>General</c:formatCode>
                <c:ptCount val="5"/>
                <c:pt idx="0">
                  <c:v>2012</c:v>
                </c:pt>
                <c:pt idx="1">
                  <c:v>2013</c:v>
                </c:pt>
                <c:pt idx="2">
                  <c:v>2014</c:v>
                </c:pt>
                <c:pt idx="3">
                  <c:v>2015</c:v>
                </c:pt>
                <c:pt idx="4">
                  <c:v>2016</c:v>
                </c:pt>
              </c:numCache>
            </c:numRef>
          </c:cat>
          <c:val>
            <c:numRef>
              <c:f>'Networked Readiness Index'!$B$5:$F$5</c:f>
              <c:numCache>
                <c:formatCode>0.0</c:formatCode>
                <c:ptCount val="5"/>
                <c:pt idx="0">
                  <c:v>5.1460921592085072</c:v>
                </c:pt>
                <c:pt idx="1">
                  <c:v>4.7722526811665062</c:v>
                </c:pt>
                <c:pt idx="2">
                  <c:v>4.8948279488377526</c:v>
                </c:pt>
                <c:pt idx="3">
                  <c:v>4.8882674669876423</c:v>
                </c:pt>
                <c:pt idx="4">
                  <c:v>4.9026441500766964</c:v>
                </c:pt>
              </c:numCache>
            </c:numRef>
          </c:val>
          <c:smooth val="0"/>
          <c:extLst xmlns:c16r2="http://schemas.microsoft.com/office/drawing/2015/06/chart">
            <c:ext xmlns:c16="http://schemas.microsoft.com/office/drawing/2014/chart" uri="{C3380CC4-5D6E-409C-BE32-E72D297353CC}">
              <c16:uniqueId val="{00000000-EB8A-4C0B-99E6-682085F2560A}"/>
            </c:ext>
          </c:extLst>
        </c:ser>
        <c:dLbls>
          <c:dLblPos val="t"/>
          <c:showLegendKey val="0"/>
          <c:showVal val="1"/>
          <c:showCatName val="0"/>
          <c:showSerName val="0"/>
          <c:showPercent val="0"/>
          <c:showBubbleSize val="0"/>
        </c:dLbls>
        <c:marker val="1"/>
        <c:smooth val="0"/>
        <c:axId val="143349760"/>
        <c:axId val="56846592"/>
        <c:extLst xmlns:c16r2="http://schemas.microsoft.com/office/drawing/2015/06/chart">
          <c:ext xmlns:c15="http://schemas.microsoft.com/office/drawing/2012/chart" uri="{02D57815-91ED-43cb-92C2-25804820EDAC}">
            <c15:filteredLineSeries>
              <c15:ser>
                <c:idx val="0"/>
                <c:order val="0"/>
                <c:tx>
                  <c:strRef>
                    <c:extLst>
                      <c:ext uri="{02D57815-91ED-43cb-92C2-25804820EDAC}">
                        <c15:formulaRef>
                          <c15:sqref>'Networked Readiness Index'!$A$2</c15:sqref>
                        </c15:formulaRef>
                      </c:ext>
                    </c:extLst>
                    <c:strCache>
                      <c:ptCount val="1"/>
                      <c:pt idx="0">
                        <c:v>Networked Readiness Index</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2.5318243674612145E-2"/>
                        <c:y val="4.3198503530956188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1-EB8A-4C0B-99E6-682085F2560A}"/>
                      </c:ext>
                    </c:extLst>
                  </c:dLbl>
                  <c:dLbl>
                    <c:idx val="4"/>
                    <c:layout>
                      <c:manualLayout>
                        <c:x val="-2.6659963000240868E-2"/>
                        <c:y val="-4.6204161411256196E-2"/>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2-EB8A-4C0B-99E6-682085F2560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'Networked Readiness Index'!$B$1:$F$1</c15:sqref>
                        </c15:formulaRef>
                      </c:ext>
                    </c:extLst>
                    <c:numCache>
                      <c:formatCode>General</c:formatCode>
                      <c:ptCount val="5"/>
                      <c:pt idx="0">
                        <c:v>2012</c:v>
                      </c:pt>
                      <c:pt idx="1">
                        <c:v>2013</c:v>
                      </c:pt>
                      <c:pt idx="2">
                        <c:v>2014</c:v>
                      </c:pt>
                      <c:pt idx="3">
                        <c:v>2015</c:v>
                      </c:pt>
                      <c:pt idx="4">
                        <c:v>2016</c:v>
                      </c:pt>
                    </c:numCache>
                  </c:numRef>
                </c:cat>
                <c:val>
                  <c:numRef>
                    <c:extLst>
                      <c:ext uri="{02D57815-91ED-43cb-92C2-25804820EDAC}">
                        <c15:formulaRef>
                          <c15:sqref>'Networked Readiness Index'!$B$2:$F$2</c15:sqref>
                        </c15:formulaRef>
                      </c:ext>
                    </c:extLst>
                    <c:numCache>
                      <c:formatCode>0.0</c:formatCode>
                      <c:ptCount val="5"/>
                      <c:pt idx="0">
                        <c:v>3.8690293930460902</c:v>
                      </c:pt>
                      <c:pt idx="1">
                        <c:v>3.9087774928476051</c:v>
                      </c:pt>
                      <c:pt idx="2">
                        <c:v>4.0490661717114342</c:v>
                      </c:pt>
                      <c:pt idx="3">
                        <c:v>4.1358168584901067</c:v>
                      </c:pt>
                      <c:pt idx="4">
                        <c:v>4.1330929413378428</c:v>
                      </c:pt>
                    </c:numCache>
                  </c:numRef>
                </c:val>
                <c:smooth val="0"/>
                <c:extLst>
                  <c:ext xmlns:c16="http://schemas.microsoft.com/office/drawing/2014/chart" uri="{C3380CC4-5D6E-409C-BE32-E72D297353CC}">
                    <c16:uniqueId val="{00000003-EB8A-4C0B-99E6-682085F2560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'Networked Readiness Index'!$A$3</c15:sqref>
                        </c15:formulaRef>
                      </c:ext>
                    </c:extLst>
                    <c:strCache>
                      <c:ptCount val="1"/>
                      <c:pt idx="0">
                        <c:v>Pilar 1 Marco Regulatorio y de Política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'Networked Readiness Index'!$B$1:$F$1</c15:sqref>
                        </c15:formulaRef>
                      </c:ext>
                    </c:extLst>
                    <c:numCache>
                      <c:formatCode>General</c:formatCode>
                      <c:ptCount val="5"/>
                      <c:pt idx="0">
                        <c:v>2012</c:v>
                      </c:pt>
                      <c:pt idx="1">
                        <c:v>2013</c:v>
                      </c:pt>
                      <c:pt idx="2">
                        <c:v>2014</c:v>
                      </c:pt>
                      <c:pt idx="3">
                        <c:v>2015</c:v>
                      </c:pt>
                      <c:pt idx="4">
                        <c:v>2016</c:v>
                      </c:pt>
                    </c:numCache>
                  </c:numRef>
                </c:cat>
                <c:val>
                  <c:numRef>
                    <c:extLst xmlns:c15="http://schemas.microsoft.com/office/drawing/2012/chart">
                      <c:ext xmlns:c15="http://schemas.microsoft.com/office/drawing/2012/chart" uri="{02D57815-91ED-43cb-92C2-25804820EDAC}">
                        <c15:formulaRef>
                          <c15:sqref>'Networked Readiness Index'!$B$3:$F$3</c15:sqref>
                        </c15:formulaRef>
                      </c:ext>
                    </c:extLst>
                    <c:numCache>
                      <c:formatCode>0.0</c:formatCode>
                      <c:ptCount val="5"/>
                      <c:pt idx="0">
                        <c:v>3.5077496068301932</c:v>
                      </c:pt>
                      <c:pt idx="1">
                        <c:v>3.4145968434006297</c:v>
                      </c:pt>
                      <c:pt idx="2">
                        <c:v>3.4100339341704005</c:v>
                      </c:pt>
                      <c:pt idx="3">
                        <c:v>3.3850888724591677</c:v>
                      </c:pt>
                      <c:pt idx="4">
                        <c:v>3.3733410496359224</c:v>
                      </c:pt>
                    </c:numCache>
                  </c:numRef>
                </c:val>
                <c:smooth val="0"/>
                <c:extLst xmlns:c15="http://schemas.microsoft.com/office/drawing/2012/chart">
                  <c:ext xmlns:c16="http://schemas.microsoft.com/office/drawing/2014/chart" uri="{C3380CC4-5D6E-409C-BE32-E72D297353CC}">
                    <c16:uniqueId val="{00000004-EB8A-4C0B-99E6-682085F2560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'Networked Readiness Index'!$A$4</c15:sqref>
                        </c15:formulaRef>
                      </c:ext>
                    </c:extLst>
                    <c:strCache>
                      <c:ptCount val="1"/>
                      <c:pt idx="0">
                        <c:v>Pilar 3 Infraestructura y contenido digital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3.2026840302755266E-2"/>
                        <c:y val="4.936420456145359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5-EB8A-4C0B-99E6-682085F2560A}"/>
                      </c:ext>
                    </c:extLst>
                  </c:dLbl>
                  <c:dLbl>
                    <c:idx val="1"/>
                    <c:layout>
                      <c:manualLayout>
                        <c:x val="-2.9343401651497996E-2"/>
                        <c:y val="2.161854992421528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6-EB8A-4C0B-99E6-682085F2560A}"/>
                      </c:ext>
                    </c:extLst>
                  </c:dLbl>
                  <c:dLbl>
                    <c:idx val="3"/>
                    <c:layout>
                      <c:manualLayout>
                        <c:x val="-2.5318243674612145E-2"/>
                        <c:y val="-4.928701192650484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7-EB8A-4C0B-99E6-682085F2560A}"/>
                      </c:ext>
                    </c:extLst>
                  </c:dLbl>
                  <c:dLbl>
                    <c:idx val="4"/>
                    <c:layout>
                      <c:manualLayout>
                        <c:x val="-2.5318243674612145E-2"/>
                        <c:y val="4.0115653015707485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EB8A-4C0B-99E6-682085F2560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'Networked Readiness Index'!$B$1:$F$1</c15:sqref>
                        </c15:formulaRef>
                      </c:ext>
                    </c:extLst>
                    <c:numCache>
                      <c:formatCode>General</c:formatCode>
                      <c:ptCount val="5"/>
                      <c:pt idx="0">
                        <c:v>2012</c:v>
                      </c:pt>
                      <c:pt idx="1">
                        <c:v>2013</c:v>
                      </c:pt>
                      <c:pt idx="2">
                        <c:v>2014</c:v>
                      </c:pt>
                      <c:pt idx="3">
                        <c:v>2015</c:v>
                      </c:pt>
                      <c:pt idx="4">
                        <c:v>2016</c:v>
                      </c:pt>
                    </c:numCache>
                  </c:numRef>
                </c:cat>
                <c:val>
                  <c:numRef>
                    <c:extLst xmlns:c15="http://schemas.microsoft.com/office/drawing/2012/chart">
                      <c:ext xmlns:c15="http://schemas.microsoft.com/office/drawing/2012/chart" uri="{02D57815-91ED-43cb-92C2-25804820EDAC}">
                        <c15:formulaRef>
                          <c15:sqref>'Networked Readiness Index'!$B$4:$F$4</c15:sqref>
                        </c15:formulaRef>
                      </c:ext>
                    </c:extLst>
                    <c:numCache>
                      <c:formatCode>0.0</c:formatCode>
                      <c:ptCount val="5"/>
                      <c:pt idx="0">
                        <c:v>3.4673737053297899</c:v>
                      </c:pt>
                      <c:pt idx="1">
                        <c:v>3.180134691937536</c:v>
                      </c:pt>
                      <c:pt idx="2">
                        <c:v>3.7426289829284065</c:v>
                      </c:pt>
                      <c:pt idx="3">
                        <c:v>4.2459734190563196</c:v>
                      </c:pt>
                      <c:pt idx="4">
                        <c:v>4.0854555310772076</c:v>
                      </c:pt>
                    </c:numCache>
                  </c:numRef>
                </c:val>
                <c:smooth val="0"/>
                <c:extLst xmlns:c15="http://schemas.microsoft.com/office/drawing/2012/chart">
                  <c:ext xmlns:c16="http://schemas.microsoft.com/office/drawing/2014/chart" uri="{C3380CC4-5D6E-409C-BE32-E72D297353CC}">
                    <c16:uniqueId val="{00000009-EB8A-4C0B-99E6-682085F2560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'Networked Readiness Index'!$A$6</c15:sqref>
                        </c15:formulaRef>
                      </c:ext>
                    </c:extLst>
                    <c:strCache>
                      <c:ptCount val="1"/>
                      <c:pt idx="0">
                        <c:v>Pilar 8 Uso del Gobierno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2.8001682325869408E-2"/>
                        <c:y val="4.936420456145359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EB8A-4C0B-99E6-682085F2560A}"/>
                      </c:ext>
                    </c:extLst>
                  </c:dLbl>
                  <c:dLbl>
                    <c:idx val="1"/>
                    <c:layout>
                      <c:manualLayout>
                        <c:x val="-2.800168232586937E-2"/>
                        <c:y val="4.319850353095618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EB8A-4C0B-99E6-682085F2560A}"/>
                      </c:ext>
                    </c:extLst>
                  </c:dLbl>
                  <c:dLbl>
                    <c:idx val="2"/>
                    <c:layout>
                      <c:manualLayout>
                        <c:x val="-2.934340165149802E-2"/>
                        <c:y val="3.3949951985210086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EB8A-4C0B-99E6-682085F2560A}"/>
                      </c:ext>
                    </c:extLst>
                  </c:dLbl>
                  <c:dLbl>
                    <c:idx val="3"/>
                    <c:layout>
                      <c:manualLayout>
                        <c:x val="-2.6659963000240771E-2"/>
                        <c:y val="4.011565301570743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EB8A-4C0B-99E6-682085F2560A}"/>
                      </c:ext>
                    </c:extLst>
                  </c:dLbl>
                  <c:dLbl>
                    <c:idx val="4"/>
                    <c:layout>
                      <c:manualLayout>
                        <c:x val="-2.934340165149802E-2"/>
                        <c:y val="2.778425095471268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EB8A-4C0B-99E6-682085F2560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'Networked Readiness Index'!$B$1:$F$1</c15:sqref>
                        </c15:formulaRef>
                      </c:ext>
                    </c:extLst>
                    <c:numCache>
                      <c:formatCode>General</c:formatCode>
                      <c:ptCount val="5"/>
                      <c:pt idx="0">
                        <c:v>2012</c:v>
                      </c:pt>
                      <c:pt idx="1">
                        <c:v>2013</c:v>
                      </c:pt>
                      <c:pt idx="2">
                        <c:v>2014</c:v>
                      </c:pt>
                      <c:pt idx="3">
                        <c:v>2015</c:v>
                      </c:pt>
                      <c:pt idx="4">
                        <c:v>2016</c:v>
                      </c:pt>
                    </c:numCache>
                  </c:numRef>
                </c:cat>
                <c:val>
                  <c:numRef>
                    <c:extLst xmlns:c15="http://schemas.microsoft.com/office/drawing/2012/chart">
                      <c:ext xmlns:c15="http://schemas.microsoft.com/office/drawing/2012/chart" uri="{02D57815-91ED-43cb-92C2-25804820EDAC}">
                        <c15:formulaRef>
                          <c15:sqref>'Networked Readiness Index'!$B$6:$F$6</c15:sqref>
                        </c15:formulaRef>
                      </c:ext>
                    </c:extLst>
                    <c:numCache>
                      <c:formatCode>0.0</c:formatCode>
                      <c:ptCount val="5"/>
                      <c:pt idx="0">
                        <c:v>4.6532835810240973</c:v>
                      </c:pt>
                      <c:pt idx="1">
                        <c:v>4.7652200159968476</c:v>
                      </c:pt>
                      <c:pt idx="2">
                        <c:v>4.8590224986394563</c:v>
                      </c:pt>
                      <c:pt idx="3">
                        <c:v>4.8268741060036584</c:v>
                      </c:pt>
                      <c:pt idx="4">
                        <c:v>4.7587185635248828</c:v>
                      </c:pt>
                    </c:numCache>
                  </c:numRef>
                </c:val>
                <c:smooth val="0"/>
                <c:extLst xmlns:c15="http://schemas.microsoft.com/office/drawing/2012/chart">
                  <c:ext xmlns:c16="http://schemas.microsoft.com/office/drawing/2014/chart" uri="{C3380CC4-5D6E-409C-BE32-E72D297353CC}">
                    <c16:uniqueId val="{0000000F-EB8A-4C0B-99E6-682085F2560A}"/>
                  </c:ext>
                </c:extLst>
              </c15:ser>
            </c15:filteredLineSeries>
          </c:ext>
        </c:extLst>
      </c:lineChart>
      <c:catAx>
        <c:axId val="14334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Work Sans" pitchFamily="2" charset="77"/>
                <a:ea typeface="+mn-ea"/>
                <a:cs typeface="+mn-cs"/>
              </a:defRPr>
            </a:pPr>
            <a:endParaRPr lang="es-CO"/>
          </a:p>
        </c:txPr>
        <c:crossAx val="56846592"/>
        <c:crosses val="autoZero"/>
        <c:auto val="1"/>
        <c:lblAlgn val="ctr"/>
        <c:lblOffset val="100"/>
        <c:noMultiLvlLbl val="0"/>
      </c:catAx>
      <c:valAx>
        <c:axId val="56846592"/>
        <c:scaling>
          <c:orientation val="minMax"/>
          <c:min val="3"/>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Work Sans" pitchFamily="2" charset="77"/>
                <a:ea typeface="+mn-ea"/>
                <a:cs typeface="+mn-cs"/>
              </a:defRPr>
            </a:pPr>
            <a:endParaRPr lang="es-CO"/>
          </a:p>
        </c:txPr>
        <c:crossAx val="143349760"/>
        <c:crosses val="autoZero"/>
        <c:crossBetween val="between"/>
      </c:valAx>
      <c:spPr>
        <a:noFill/>
        <a:ln>
          <a:noFill/>
        </a:ln>
        <a:effectLst/>
      </c:spPr>
    </c:plotArea>
    <c:legend>
      <c:legendPos val="r"/>
      <c:layout>
        <c:manualLayout>
          <c:xMode val="edge"/>
          <c:yMode val="edge"/>
          <c:x val="0.76460273962182745"/>
          <c:y val="0.17053989208566731"/>
          <c:w val="0.23343644851331688"/>
          <c:h val="0.6224809227384257"/>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2D6DF3"/>
              </a:solidFill>
              <a:latin typeface="Work Sans" pitchFamily="2" charset="77"/>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Work Sans" pitchFamily="2" charset="77"/>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'Índice de Desarrollo de las TIC'!$A$4</c:f>
              <c:strCache>
                <c:ptCount val="1"/>
                <c:pt idx="0">
                  <c:v>Súbíndice de Habilidades</c:v>
                </c:pt>
              </c:strCache>
            </c:strRef>
          </c:tx>
          <c:spPr>
            <a:ln w="28575" cap="rnd">
              <a:solidFill>
                <a:srgbClr val="2D6DF3"/>
              </a:solidFill>
              <a:round/>
            </a:ln>
            <a:effectLst/>
          </c:spPr>
          <c:marker>
            <c:symbol val="circle"/>
            <c:size val="5"/>
            <c:spPr>
              <a:solidFill>
                <a:srgbClr val="2D6DF3"/>
              </a:solidFill>
              <a:ln w="9525">
                <a:solidFill>
                  <a:srgbClr val="2D6DF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2D6DF3"/>
                    </a:solidFill>
                    <a:latin typeface="Work Sans" pitchFamily="2" charset="77"/>
                    <a:ea typeface="+mn-ea"/>
                    <a:cs typeface="+mn-cs"/>
                  </a:defRPr>
                </a:pPr>
                <a:endParaRPr lang="es-CO"/>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'Índice de Desarrollo de las TIC'!$B$1:$F$1</c:f>
              <c:numCache>
                <c:formatCode>General</c:formatCode>
                <c:ptCount val="5"/>
                <c:pt idx="0">
                  <c:v>2012</c:v>
                </c:pt>
                <c:pt idx="1">
                  <c:v>2013</c:v>
                </c:pt>
                <c:pt idx="2">
                  <c:v>2015</c:v>
                </c:pt>
                <c:pt idx="3">
                  <c:v>2016</c:v>
                </c:pt>
                <c:pt idx="4">
                  <c:v>2017</c:v>
                </c:pt>
              </c:numCache>
            </c:numRef>
          </c:cat>
          <c:val>
            <c:numRef>
              <c:f>'Índice de Desarrollo de las TIC'!$B$4:$F$4</c:f>
              <c:numCache>
                <c:formatCode>0.0</c:formatCode>
                <c:ptCount val="5"/>
                <c:pt idx="0">
                  <c:v>7.71</c:v>
                </c:pt>
                <c:pt idx="1">
                  <c:v>7.71</c:v>
                </c:pt>
                <c:pt idx="2">
                  <c:v>6.44</c:v>
                </c:pt>
                <c:pt idx="3">
                  <c:v>6.44</c:v>
                </c:pt>
                <c:pt idx="4">
                  <c:v>6.81</c:v>
                </c:pt>
              </c:numCache>
            </c:numRef>
          </c:val>
          <c:smooth val="0"/>
          <c:extLst xmlns:c16r2="http://schemas.microsoft.com/office/drawing/2015/06/chart">
            <c:ext xmlns:c16="http://schemas.microsoft.com/office/drawing/2014/chart" uri="{C3380CC4-5D6E-409C-BE32-E72D297353CC}">
              <c16:uniqueId val="{00000000-C9E7-48E0-B3F9-0A7E91CEC9B2}"/>
            </c:ext>
          </c:extLst>
        </c:ser>
        <c:dLbls>
          <c:dLblPos val="t"/>
          <c:showLegendKey val="0"/>
          <c:showVal val="1"/>
          <c:showCatName val="0"/>
          <c:showSerName val="0"/>
          <c:showPercent val="0"/>
          <c:showBubbleSize val="0"/>
        </c:dLbls>
        <c:marker val="1"/>
        <c:smooth val="0"/>
        <c:axId val="143514112"/>
        <c:axId val="136450560"/>
        <c:extLst xmlns:c16r2="http://schemas.microsoft.com/office/drawing/2015/06/chart">
          <c:ext xmlns:c15="http://schemas.microsoft.com/office/drawing/2012/chart" uri="{02D57815-91ED-43cb-92C2-25804820EDAC}">
            <c15:filteredLineSeries>
              <c15:ser>
                <c:idx val="0"/>
                <c:order val="0"/>
                <c:tx>
                  <c:strRef>
                    <c:extLst>
                      <c:ext uri="{02D57815-91ED-43cb-92C2-25804820EDAC}">
                        <c15:formulaRef>
                          <c15:sqref>'Índice de Desarrollo de las TIC'!$A$2</c15:sqref>
                        </c15:formulaRef>
                      </c:ext>
                    </c:extLst>
                    <c:strCache>
                      <c:ptCount val="1"/>
                      <c:pt idx="0">
                        <c:v>Índice de Desarrollo de las TIC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'Índice de Desarrollo de las TIC'!$B$1:$F$1</c15:sqref>
                        </c15:formulaRef>
                      </c:ext>
                    </c:extLst>
                    <c:numCache>
                      <c:formatCode>General</c:formatCode>
                      <c:ptCount val="5"/>
                      <c:pt idx="0">
                        <c:v>2012</c:v>
                      </c:pt>
                      <c:pt idx="1">
                        <c:v>2013</c:v>
                      </c:pt>
                      <c:pt idx="2">
                        <c:v>2015</c:v>
                      </c:pt>
                      <c:pt idx="3">
                        <c:v>2016</c:v>
                      </c:pt>
                      <c:pt idx="4">
                        <c:v>2017</c:v>
                      </c:pt>
                    </c:numCache>
                  </c:numRef>
                </c:cat>
                <c:val>
                  <c:numRef>
                    <c:extLst>
                      <c:ext uri="{02D57815-91ED-43cb-92C2-25804820EDAC}">
                        <c15:formulaRef>
                          <c15:sqref>'Índice de Desarrollo de las TIC'!$B$2:$F$2</c15:sqref>
                        </c15:formulaRef>
                      </c:ext>
                    </c:extLst>
                    <c:numCache>
                      <c:formatCode>0.0</c:formatCode>
                      <c:ptCount val="5"/>
                      <c:pt idx="0">
                        <c:v>4.6100000000000003</c:v>
                      </c:pt>
                      <c:pt idx="1">
                        <c:v>4.96</c:v>
                      </c:pt>
                      <c:pt idx="2">
                        <c:v>4.9800000000000004</c:v>
                      </c:pt>
                      <c:pt idx="3">
                        <c:v>5.16</c:v>
                      </c:pt>
                      <c:pt idx="4">
                        <c:v>5.36</c:v>
                      </c:pt>
                    </c:numCache>
                  </c:numRef>
                </c:val>
                <c:smooth val="0"/>
                <c:extLst>
                  <c:ext xmlns:c16="http://schemas.microsoft.com/office/drawing/2014/chart" uri="{C3380CC4-5D6E-409C-BE32-E72D297353CC}">
                    <c16:uniqueId val="{00000001-C9E7-48E0-B3F9-0A7E91CEC9B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'Índice de Desarrollo de las TIC'!$A$3</c15:sqref>
                        </c15:formulaRef>
                      </c:ext>
                    </c:extLst>
                    <c:strCache>
                      <c:ptCount val="1"/>
                      <c:pt idx="0">
                        <c:v>Súbíndice de Acceso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'Índice de Desarrollo de las TIC'!$B$1:$F$1</c15:sqref>
                        </c15:formulaRef>
                      </c:ext>
                    </c:extLst>
                    <c:numCache>
                      <c:formatCode>General</c:formatCode>
                      <c:ptCount val="5"/>
                      <c:pt idx="0">
                        <c:v>2012</c:v>
                      </c:pt>
                      <c:pt idx="1">
                        <c:v>2013</c:v>
                      </c:pt>
                      <c:pt idx="2">
                        <c:v>2015</c:v>
                      </c:pt>
                      <c:pt idx="3">
                        <c:v>2016</c:v>
                      </c:pt>
                      <c:pt idx="4">
                        <c:v>2017</c:v>
                      </c:pt>
                    </c:numCache>
                  </c:numRef>
                </c:cat>
                <c:val>
                  <c:numRef>
                    <c:extLst xmlns:c15="http://schemas.microsoft.com/office/drawing/2012/chart">
                      <c:ext xmlns:c15="http://schemas.microsoft.com/office/drawing/2012/chart" uri="{02D57815-91ED-43cb-92C2-25804820EDAC}">
                        <c15:formulaRef>
                          <c15:sqref>'Índice de Desarrollo de las TIC'!$B$3:$F$3</c15:sqref>
                        </c15:formulaRef>
                      </c:ext>
                    </c:extLst>
                    <c:numCache>
                      <c:formatCode>0.0</c:formatCode>
                      <c:ptCount val="5"/>
                      <c:pt idx="0">
                        <c:v>5.08</c:v>
                      </c:pt>
                      <c:pt idx="1">
                        <c:v>5.44</c:v>
                      </c:pt>
                      <c:pt idx="2">
                        <c:v>5.7</c:v>
                      </c:pt>
                      <c:pt idx="3">
                        <c:v>5.83</c:v>
                      </c:pt>
                      <c:pt idx="4">
                        <c:v>5.88</c:v>
                      </c:pt>
                    </c:numCache>
                  </c:numRef>
                </c:val>
                <c:smooth val="0"/>
                <c:extLst xmlns:c15="http://schemas.microsoft.com/office/drawing/2012/chart">
                  <c:ext xmlns:c16="http://schemas.microsoft.com/office/drawing/2014/chart" uri="{C3380CC4-5D6E-409C-BE32-E72D297353CC}">
                    <c16:uniqueId val="{00000002-C9E7-48E0-B3F9-0A7E91CEC9B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'Índice de Desarrollo de las TIC'!$A$5</c15:sqref>
                        </c15:formulaRef>
                      </c:ext>
                    </c:extLst>
                    <c:strCache>
                      <c:ptCount val="1"/>
                      <c:pt idx="0">
                        <c:v>Uso</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'Índice de Desarrollo de las TIC'!$B$1:$F$1</c15:sqref>
                        </c15:formulaRef>
                      </c:ext>
                    </c:extLst>
                    <c:numCache>
                      <c:formatCode>General</c:formatCode>
                      <c:ptCount val="5"/>
                      <c:pt idx="0">
                        <c:v>2012</c:v>
                      </c:pt>
                      <c:pt idx="1">
                        <c:v>2013</c:v>
                      </c:pt>
                      <c:pt idx="2">
                        <c:v>2015</c:v>
                      </c:pt>
                      <c:pt idx="3">
                        <c:v>2016</c:v>
                      </c:pt>
                      <c:pt idx="4">
                        <c:v>2017</c:v>
                      </c:pt>
                    </c:numCache>
                  </c:numRef>
                </c:cat>
                <c:val>
                  <c:numRef>
                    <c:extLst xmlns:c15="http://schemas.microsoft.com/office/drawing/2012/chart">
                      <c:ext xmlns:c15="http://schemas.microsoft.com/office/drawing/2012/chart" uri="{02D57815-91ED-43cb-92C2-25804820EDAC}">
                        <c15:formulaRef>
                          <c15:sqref>'Índice de Desarrollo de las TIC'!$B$5:$F$5</c15:sqref>
                        </c15:formulaRef>
                      </c:ext>
                    </c:extLst>
                    <c:numCache>
                      <c:formatCode>0.0</c:formatCode>
                      <c:ptCount val="5"/>
                      <c:pt idx="0">
                        <c:v>2.58</c:v>
                      </c:pt>
                      <c:pt idx="1">
                        <c:v>3.07</c:v>
                      </c:pt>
                      <c:pt idx="2">
                        <c:v>3.52</c:v>
                      </c:pt>
                      <c:pt idx="3">
                        <c:v>3.85</c:v>
                      </c:pt>
                      <c:pt idx="4">
                        <c:v>4.1100000000000003</c:v>
                      </c:pt>
                    </c:numCache>
                  </c:numRef>
                </c:val>
                <c:smooth val="0"/>
                <c:extLst xmlns:c15="http://schemas.microsoft.com/office/drawing/2012/chart">
                  <c:ext xmlns:c16="http://schemas.microsoft.com/office/drawing/2014/chart" uri="{C3380CC4-5D6E-409C-BE32-E72D297353CC}">
                    <c16:uniqueId val="{00000003-C9E7-48E0-B3F9-0A7E91CEC9B2}"/>
                  </c:ext>
                </c:extLst>
              </c15:ser>
            </c15:filteredLineSeries>
          </c:ext>
        </c:extLst>
      </c:lineChart>
      <c:catAx>
        <c:axId val="14351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Work Sans" pitchFamily="2" charset="77"/>
                <a:ea typeface="+mn-ea"/>
                <a:cs typeface="+mn-cs"/>
              </a:defRPr>
            </a:pPr>
            <a:endParaRPr lang="es-CO"/>
          </a:p>
        </c:txPr>
        <c:crossAx val="136450560"/>
        <c:crosses val="autoZero"/>
        <c:auto val="1"/>
        <c:lblAlgn val="ctr"/>
        <c:lblOffset val="100"/>
        <c:noMultiLvlLbl val="0"/>
      </c:catAx>
      <c:valAx>
        <c:axId val="13645056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Work Sans" pitchFamily="2" charset="77"/>
                <a:ea typeface="+mn-ea"/>
                <a:cs typeface="+mn-cs"/>
              </a:defRPr>
            </a:pPr>
            <a:endParaRPr lang="es-CO"/>
          </a:p>
        </c:txPr>
        <c:crossAx val="143514112"/>
        <c:crosses val="autoZero"/>
        <c:crossBetween val="between"/>
      </c:valAx>
      <c:spPr>
        <a:noFill/>
        <a:ln>
          <a:noFill/>
        </a:ln>
        <a:effectLst/>
      </c:spPr>
    </c:plotArea>
    <c:legend>
      <c:legendPos val="r"/>
      <c:layout>
        <c:manualLayout>
          <c:xMode val="edge"/>
          <c:yMode val="edge"/>
          <c:x val="0.7510416054385034"/>
          <c:y val="0.17053989208566731"/>
          <c:w val="0.24699758618395512"/>
          <c:h val="0.6224809227384257"/>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2D6DF3"/>
              </a:solidFill>
              <a:latin typeface="Work Sans" pitchFamily="2" charset="77"/>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9EC21875-3E8C-D34B-B8D2-92B86D48CD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MS PGothic" charset="-128"/>
                <a:cs typeface="+mn-cs"/>
              </a:defRPr>
            </a:lvl1pPr>
          </a:lstStyle>
          <a:p>
            <a:pPr>
              <a:defRPr/>
            </a:pPr>
            <a:endParaRPr lang="es-ES_tradnl"/>
          </a:p>
        </p:txBody>
      </p:sp>
      <p:sp>
        <p:nvSpPr>
          <p:cNvPr id="3" name="Marcador de fecha 2">
            <a:extLst>
              <a:ext uri="{FF2B5EF4-FFF2-40B4-BE49-F238E27FC236}">
                <a16:creationId xmlns:a16="http://schemas.microsoft.com/office/drawing/2014/main" xmlns="" id="{217198C1-E14C-6045-8AE1-048C0C3A1AF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MS PGothic" charset="-128"/>
                <a:cs typeface="+mn-cs"/>
              </a:defRPr>
            </a:lvl1pPr>
          </a:lstStyle>
          <a:p>
            <a:pPr>
              <a:defRPr/>
            </a:pPr>
            <a:fld id="{97CA9893-040D-2A4D-9296-80106563D5B2}" type="datetimeFigureOut">
              <a:rPr lang="es-ES_tradnl"/>
              <a:pPr>
                <a:defRPr/>
              </a:pPr>
              <a:t>09/12/2021</a:t>
            </a:fld>
            <a:endParaRPr lang="es-ES_tradnl"/>
          </a:p>
        </p:txBody>
      </p:sp>
      <p:sp>
        <p:nvSpPr>
          <p:cNvPr id="4" name="Marcador de pie de página 3">
            <a:extLst>
              <a:ext uri="{FF2B5EF4-FFF2-40B4-BE49-F238E27FC236}">
                <a16:creationId xmlns:a16="http://schemas.microsoft.com/office/drawing/2014/main" xmlns="" id="{D9D7167D-25E3-9543-BBA3-EFDA8FEC8C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MS PGothic" charset="-128"/>
                <a:cs typeface="+mn-cs"/>
              </a:defRPr>
            </a:lvl1pPr>
          </a:lstStyle>
          <a:p>
            <a:pPr>
              <a:defRPr/>
            </a:pPr>
            <a:endParaRPr lang="es-ES_tradnl"/>
          </a:p>
        </p:txBody>
      </p:sp>
      <p:sp>
        <p:nvSpPr>
          <p:cNvPr id="5" name="Marcador de número de diapositiva 4">
            <a:extLst>
              <a:ext uri="{FF2B5EF4-FFF2-40B4-BE49-F238E27FC236}">
                <a16:creationId xmlns:a16="http://schemas.microsoft.com/office/drawing/2014/main" xmlns="" id="{2446D4B4-F97F-184E-9B6A-FC876E6CE8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MS PGothic" charset="-128"/>
                <a:cs typeface="+mn-cs"/>
              </a:defRPr>
            </a:lvl1pPr>
          </a:lstStyle>
          <a:p>
            <a:pPr>
              <a:defRPr/>
            </a:pPr>
            <a:fld id="{C1056B7E-BB7E-8147-9199-358DD301B05B}" type="slidenum">
              <a:rPr lang="es-ES_tradnl"/>
              <a:pPr>
                <a:defRPr/>
              </a:pPr>
              <a:t>‹Nº›</a:t>
            </a:fld>
            <a:endParaRPr lang="es-ES_tradnl"/>
          </a:p>
        </p:txBody>
      </p:sp>
    </p:spTree>
    <p:extLst>
      <p:ext uri="{BB962C8B-B14F-4D97-AF65-F5344CB8AC3E}">
        <p14:creationId xmlns:p14="http://schemas.microsoft.com/office/powerpoint/2010/main" val="286923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91408D0E-74F4-CB4B-A9B1-91246B462B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MS PGothic" charset="-128"/>
                <a:cs typeface="+mn-cs"/>
              </a:defRPr>
            </a:lvl1pPr>
          </a:lstStyle>
          <a:p>
            <a:pPr>
              <a:defRPr/>
            </a:pPr>
            <a:endParaRPr lang="es-ES_tradnl"/>
          </a:p>
        </p:txBody>
      </p:sp>
      <p:sp>
        <p:nvSpPr>
          <p:cNvPr id="3" name="Marcador de fecha 2">
            <a:extLst>
              <a:ext uri="{FF2B5EF4-FFF2-40B4-BE49-F238E27FC236}">
                <a16:creationId xmlns:a16="http://schemas.microsoft.com/office/drawing/2014/main" xmlns="" id="{5B13879A-24B4-FC44-8929-BCF847DEDFA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MS PGothic" charset="-128"/>
                <a:cs typeface="+mn-cs"/>
              </a:defRPr>
            </a:lvl1pPr>
          </a:lstStyle>
          <a:p>
            <a:pPr>
              <a:defRPr/>
            </a:pPr>
            <a:fld id="{15277B4C-E96E-B844-8281-FECA0ECEAC34}" type="datetimeFigureOut">
              <a:rPr lang="es-ES_tradnl"/>
              <a:pPr>
                <a:defRPr/>
              </a:pPr>
              <a:t>09/12/2021</a:t>
            </a:fld>
            <a:endParaRPr lang="es-ES_tradnl"/>
          </a:p>
        </p:txBody>
      </p:sp>
      <p:sp>
        <p:nvSpPr>
          <p:cNvPr id="4" name="Marcador de imagen de diapositiva 3">
            <a:extLst>
              <a:ext uri="{FF2B5EF4-FFF2-40B4-BE49-F238E27FC236}">
                <a16:creationId xmlns:a16="http://schemas.microsoft.com/office/drawing/2014/main" xmlns="" id="{DAA9B7E2-6908-CF4A-8D24-8DA49CE2498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a:extLst>
              <a:ext uri="{FF2B5EF4-FFF2-40B4-BE49-F238E27FC236}">
                <a16:creationId xmlns:a16="http://schemas.microsoft.com/office/drawing/2014/main" xmlns="" id="{976871B9-5E92-0147-A11F-97ECA7F3A29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a:extLst>
              <a:ext uri="{FF2B5EF4-FFF2-40B4-BE49-F238E27FC236}">
                <a16:creationId xmlns:a16="http://schemas.microsoft.com/office/drawing/2014/main" xmlns="" id="{F683411E-17D9-E94C-8535-84AD3F92231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MS PGothic" charset="-128"/>
                <a:cs typeface="+mn-cs"/>
              </a:defRPr>
            </a:lvl1pPr>
          </a:lstStyle>
          <a:p>
            <a:pPr>
              <a:defRPr/>
            </a:pPr>
            <a:endParaRPr lang="es-ES_tradnl"/>
          </a:p>
        </p:txBody>
      </p:sp>
      <p:sp>
        <p:nvSpPr>
          <p:cNvPr id="7" name="Marcador de número de diapositiva 6">
            <a:extLst>
              <a:ext uri="{FF2B5EF4-FFF2-40B4-BE49-F238E27FC236}">
                <a16:creationId xmlns:a16="http://schemas.microsoft.com/office/drawing/2014/main" xmlns="" id="{BB5F89C2-F114-CE41-93E2-707052024E0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MS PGothic" charset="-128"/>
                <a:cs typeface="+mn-cs"/>
              </a:defRPr>
            </a:lvl1pPr>
          </a:lstStyle>
          <a:p>
            <a:pPr>
              <a:defRPr/>
            </a:pPr>
            <a:fld id="{CCF91AA9-A5E9-8940-8DD4-49BA33D2EA5D}" type="slidenum">
              <a:rPr lang="es-ES_tradnl"/>
              <a:pPr>
                <a:defRPr/>
              </a:pPr>
              <a:t>‹Nº›</a:t>
            </a:fld>
            <a:endParaRPr lang="es-ES_tradnl"/>
          </a:p>
        </p:txBody>
      </p:sp>
    </p:spTree>
    <p:extLst>
      <p:ext uri="{BB962C8B-B14F-4D97-AF65-F5344CB8AC3E}">
        <p14:creationId xmlns:p14="http://schemas.microsoft.com/office/powerpoint/2010/main" val="2812442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645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a:solidFill>
                  <a:schemeClr val="tx1"/>
                </a:solidFill>
                <a:effectLst/>
                <a:latin typeface="+mn-lt"/>
                <a:ea typeface="+mn-ea"/>
                <a:cs typeface="+mn-cs"/>
              </a:rPr>
              <a:t>Las tecnologías emergentes* pueden contribuir a hacer la gestión pública más ágil, transparente y efectiva, y a mejorar la prestación de servicios públicos. </a:t>
            </a:r>
            <a:endParaRPr lang="es-CO"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A través de la IA las entidades públicas pueden aumentar su capacidad para ofrecer soporte a los ciudadanos, conocer sus necesidades, ofrecer respuestas rápidas y brindar mayor comodidad a los ciudadanos al momento de acceder a servicios del gobierno. Lo anterior, a través de </a:t>
            </a:r>
            <a:r>
              <a:rPr lang="es-ES" sz="1200" kern="1200" dirty="0" err="1">
                <a:solidFill>
                  <a:schemeClr val="tx1"/>
                </a:solidFill>
                <a:effectLst/>
                <a:latin typeface="+mn-lt"/>
                <a:ea typeface="+mn-ea"/>
                <a:cs typeface="+mn-cs"/>
              </a:rPr>
              <a:t>chatbots</a:t>
            </a:r>
            <a:r>
              <a:rPr lang="es-ES" sz="1200" kern="1200" dirty="0">
                <a:solidFill>
                  <a:schemeClr val="tx1"/>
                </a:solidFill>
                <a:effectLst/>
                <a:latin typeface="+mn-lt"/>
                <a:ea typeface="+mn-ea"/>
                <a:cs typeface="+mn-cs"/>
              </a:rPr>
              <a:t> que responden preguntas de los usuarios y los ayudan a completar tareas dentro de sitios web del gobierno.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A través del Big data es posible las administraciones pueden mejorar la toma de decisiones y gestionar desastres de manera más rápida. Esta tecnología también ya es utilizada en centros de comando y control, donde se obtienen, procesan y visualizan datos de diferentes fuentes para generar alertas sobre eventos climáticos extremos y atender de manera más ágil a las víctimas.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A través del </a:t>
            </a:r>
            <a:r>
              <a:rPr lang="es-ES" sz="1200" kern="1200" dirty="0" err="1">
                <a:solidFill>
                  <a:schemeClr val="tx1"/>
                </a:solidFill>
                <a:effectLst/>
                <a:latin typeface="+mn-lt"/>
                <a:ea typeface="+mn-ea"/>
                <a:cs typeface="+mn-cs"/>
              </a:rPr>
              <a:t>Blockchain</a:t>
            </a:r>
            <a:r>
              <a:rPr lang="es-ES" sz="1200" kern="1200" dirty="0">
                <a:solidFill>
                  <a:schemeClr val="tx1"/>
                </a:solidFill>
                <a:effectLst/>
                <a:latin typeface="+mn-lt"/>
                <a:ea typeface="+mn-ea"/>
                <a:cs typeface="+mn-cs"/>
              </a:rPr>
              <a:t> los gobiernos pueden mejorar la gestión de registros públicos, asegurando la integridad, transparencia y </a:t>
            </a:r>
            <a:r>
              <a:rPr lang="es-ES" sz="1200" kern="1200" dirty="0" err="1">
                <a:solidFill>
                  <a:schemeClr val="tx1"/>
                </a:solidFill>
                <a:effectLst/>
                <a:latin typeface="+mn-lt"/>
                <a:ea typeface="+mn-ea"/>
                <a:cs typeface="+mn-cs"/>
              </a:rPr>
              <a:t>auditabilidad</a:t>
            </a:r>
            <a:r>
              <a:rPr lang="es-ES" sz="1200" kern="1200" dirty="0">
                <a:solidFill>
                  <a:schemeClr val="tx1"/>
                </a:solidFill>
                <a:effectLst/>
                <a:latin typeface="+mn-lt"/>
                <a:ea typeface="+mn-ea"/>
                <a:cs typeface="+mn-cs"/>
              </a:rPr>
              <a:t> de la información que estos contienen. Este tipo de tecnología ha sido aplicada para almacenar y procesar registros médicos de pacientes.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A través de la impresión 3D los centros médicos públicos pueden disminuir los tiempos de las operaciones, controlar las situaciones imprevistas y lograr mayores tasas de éxito mediante la creación de modelos realistas de órganos y huesos.</a:t>
            </a:r>
          </a:p>
          <a:p>
            <a:pPr lvl="0"/>
            <a:endParaRPr lang="es-ES"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mn-lt"/>
                <a:ea typeface="+mn-ea"/>
                <a:cs typeface="+mn-cs"/>
              </a:rPr>
              <a:t>Algunos gobiernos, también están aplicando el aprendizaje profundo en el uso de vehículos autónomos con el fin de mejorar la movilidad, disminuir la cantidad de accidentes de tránsito y la emisión de gases de efecto invernadero.</a:t>
            </a:r>
            <a:endParaRPr lang="es-CO" sz="1200" kern="1200" dirty="0">
              <a:solidFill>
                <a:schemeClr val="tx1"/>
              </a:solidFill>
              <a:effectLst/>
              <a:latin typeface="+mn-lt"/>
              <a:ea typeface="+mn-ea"/>
              <a:cs typeface="+mn-cs"/>
            </a:endParaRPr>
          </a:p>
          <a:p>
            <a:pPr lvl="0"/>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IoT</a:t>
            </a:r>
            <a:r>
              <a:rPr lang="es-ES" sz="1200" kern="1200" dirty="0">
                <a:solidFill>
                  <a:schemeClr val="tx1"/>
                </a:solidFill>
                <a:effectLst/>
                <a:latin typeface="+mn-lt"/>
                <a:ea typeface="+mn-ea"/>
                <a:cs typeface="+mn-cs"/>
              </a:rPr>
              <a:t>, Inteligencia Artificial y Aprendizaje de Máquina (incluyendo Natural </a:t>
            </a:r>
            <a:r>
              <a:rPr lang="es-ES" sz="1200" kern="1200" dirty="0" err="1">
                <a:solidFill>
                  <a:schemeClr val="tx1"/>
                </a:solidFill>
                <a:effectLst/>
                <a:latin typeface="+mn-lt"/>
                <a:ea typeface="+mn-ea"/>
                <a:cs typeface="+mn-cs"/>
              </a:rPr>
              <a:t>Language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Processing</a:t>
            </a:r>
            <a:r>
              <a:rPr lang="es-ES" sz="1200" kern="1200" dirty="0">
                <a:solidFill>
                  <a:schemeClr val="tx1"/>
                </a:solidFill>
                <a:effectLst/>
                <a:latin typeface="+mn-lt"/>
                <a:ea typeface="+mn-ea"/>
                <a:cs typeface="+mn-cs"/>
              </a:rPr>
              <a:t> y Deep </a:t>
            </a:r>
            <a:r>
              <a:rPr lang="es-ES" sz="1200" kern="1200" dirty="0" err="1">
                <a:solidFill>
                  <a:schemeClr val="tx1"/>
                </a:solidFill>
                <a:effectLst/>
                <a:latin typeface="+mn-lt"/>
                <a:ea typeface="+mn-ea"/>
                <a:cs typeface="+mn-cs"/>
              </a:rPr>
              <a:t>learning</a:t>
            </a:r>
            <a:r>
              <a:rPr lang="es-ES" sz="1200" kern="1200" dirty="0">
                <a:solidFill>
                  <a:schemeClr val="tx1"/>
                </a:solidFill>
                <a:effectLst/>
                <a:latin typeface="+mn-lt"/>
                <a:ea typeface="+mn-ea"/>
                <a:cs typeface="+mn-cs"/>
              </a:rPr>
              <a:t>), Cadena de bloques y registros distribuidos (</a:t>
            </a:r>
            <a:r>
              <a:rPr lang="es-ES" sz="1200" kern="1200" dirty="0" err="1">
                <a:solidFill>
                  <a:schemeClr val="tx1"/>
                </a:solidFill>
                <a:effectLst/>
                <a:latin typeface="+mn-lt"/>
                <a:ea typeface="+mn-ea"/>
                <a:cs typeface="+mn-cs"/>
              </a:rPr>
              <a:t>Blockchain</a:t>
            </a:r>
            <a:r>
              <a:rPr lang="es-ES" sz="1200" kern="1200" dirty="0">
                <a:solidFill>
                  <a:schemeClr val="tx1"/>
                </a:solidFill>
                <a:effectLst/>
                <a:latin typeface="+mn-lt"/>
                <a:ea typeface="+mn-ea"/>
                <a:cs typeface="+mn-cs"/>
              </a:rPr>
              <a:t>), Sistemas físicos autónomos (robots, </a:t>
            </a:r>
            <a:r>
              <a:rPr lang="es-ES" sz="1200" kern="1200" dirty="0" err="1">
                <a:solidFill>
                  <a:schemeClr val="tx1"/>
                </a:solidFill>
                <a:effectLst/>
                <a:latin typeface="+mn-lt"/>
                <a:ea typeface="+mn-ea"/>
                <a:cs typeface="+mn-cs"/>
              </a:rPr>
              <a:t>Robotic</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Process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Automation</a:t>
            </a:r>
            <a:r>
              <a:rPr lang="es-ES" sz="1200" kern="1200" dirty="0">
                <a:solidFill>
                  <a:schemeClr val="tx1"/>
                </a:solidFill>
                <a:effectLst/>
                <a:latin typeface="+mn-lt"/>
                <a:ea typeface="+mn-ea"/>
                <a:cs typeface="+mn-cs"/>
              </a:rPr>
              <a:t>, drones, vehículos autónomos), Computación en la nube (</a:t>
            </a:r>
            <a:r>
              <a:rPr lang="es-ES" sz="1200" kern="1200" dirty="0" err="1">
                <a:solidFill>
                  <a:schemeClr val="tx1"/>
                </a:solidFill>
                <a:effectLst/>
                <a:latin typeface="+mn-lt"/>
                <a:ea typeface="+mn-ea"/>
                <a:cs typeface="+mn-cs"/>
              </a:rPr>
              <a:t>PaaS</a:t>
            </a:r>
            <a:r>
              <a:rPr lang="es-ES" sz="1200" kern="1200" dirty="0">
                <a:solidFill>
                  <a:schemeClr val="tx1"/>
                </a:solidFill>
                <a:effectLst/>
                <a:latin typeface="+mn-lt"/>
                <a:ea typeface="+mn-ea"/>
                <a:cs typeface="+mn-cs"/>
              </a:rPr>
              <a:t>, SaaS, nube híbrida, </a:t>
            </a:r>
            <a:r>
              <a:rPr lang="es-ES" sz="1200" kern="1200" dirty="0" err="1">
                <a:solidFill>
                  <a:schemeClr val="tx1"/>
                </a:solidFill>
                <a:effectLst/>
                <a:latin typeface="+mn-lt"/>
                <a:ea typeface="+mn-ea"/>
                <a:cs typeface="+mn-cs"/>
              </a:rPr>
              <a:t>soft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computing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edge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computing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high</a:t>
            </a:r>
            <a:r>
              <a:rPr lang="es-ES" sz="1200" kern="1200" dirty="0">
                <a:solidFill>
                  <a:schemeClr val="tx1"/>
                </a:solidFill>
                <a:effectLst/>
                <a:latin typeface="+mn-lt"/>
                <a:ea typeface="+mn-ea"/>
                <a:cs typeface="+mn-cs"/>
              </a:rPr>
              <a:t> performance </a:t>
            </a:r>
            <a:r>
              <a:rPr lang="es-ES" sz="1200" kern="1200" dirty="0" err="1">
                <a:solidFill>
                  <a:schemeClr val="tx1"/>
                </a:solidFill>
                <a:effectLst/>
                <a:latin typeface="+mn-lt"/>
                <a:ea typeface="+mn-ea"/>
                <a:cs typeface="+mn-cs"/>
              </a:rPr>
              <a:t>computing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microservicios</a:t>
            </a:r>
            <a:r>
              <a:rPr lang="es-ES" sz="1200" kern="1200" dirty="0">
                <a:solidFill>
                  <a:schemeClr val="tx1"/>
                </a:solidFill>
                <a:effectLst/>
                <a:latin typeface="+mn-lt"/>
                <a:ea typeface="+mn-ea"/>
                <a:cs typeface="+mn-cs"/>
              </a:rPr>
              <a:t>), Realidad Virtual, Realidad Aumentada, Grandes activos de información (Big data), Nanotecnologías (computación cuántica, nanomáquinas).</a:t>
            </a:r>
            <a:endParaRPr lang="es-CO" sz="1200" kern="1200" dirty="0">
              <a:solidFill>
                <a:schemeClr val="tx1"/>
              </a:solidFill>
              <a:effectLst/>
              <a:latin typeface="+mn-lt"/>
              <a:ea typeface="+mn-ea"/>
              <a:cs typeface="+mn-cs"/>
            </a:endParaRPr>
          </a:p>
          <a:p>
            <a:endParaRPr lang="es-CO" altLang="es-CO" dirty="0"/>
          </a:p>
          <a:p>
            <a:endParaRPr lang="es-ES_tradnl" dirty="0"/>
          </a:p>
        </p:txBody>
      </p:sp>
      <p:sp>
        <p:nvSpPr>
          <p:cNvPr id="4" name="Marcador de número de diapositiva 3"/>
          <p:cNvSpPr>
            <a:spLocks noGrp="1"/>
          </p:cNvSpPr>
          <p:nvPr>
            <p:ph type="sldNum" sz="quarter" idx="5"/>
          </p:nvPr>
        </p:nvSpPr>
        <p:spPr/>
        <p:txBody>
          <a:bodyPr/>
          <a:lstStyle/>
          <a:p>
            <a:pPr>
              <a:defRPr/>
            </a:pPr>
            <a:fld id="{CCF91AA9-A5E9-8940-8DD4-49BA33D2EA5D}" type="slidenum">
              <a:rPr lang="es-ES_tradnl" smtClean="0"/>
              <a:pPr>
                <a:defRPr/>
              </a:pPr>
              <a:t>11</a:t>
            </a:fld>
            <a:endParaRPr lang="es-ES_tradnl"/>
          </a:p>
        </p:txBody>
      </p:sp>
    </p:spTree>
    <p:extLst>
      <p:ext uri="{BB962C8B-B14F-4D97-AF65-F5344CB8AC3E}">
        <p14:creationId xmlns:p14="http://schemas.microsoft.com/office/powerpoint/2010/main" val="428534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xmlns="" id="{3114E402-8F9F-714C-9C86-B475BF88F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xmlns="" id="{8E4C8BED-F4B8-6F40-A270-47A333FD9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Colombia algunas de estas tecnologías también se están aplicando. Así por ejemplo: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La oficina de aduanas de Colombia (DIAN), </a:t>
            </a:r>
            <a:r>
              <a:rPr lang="es-ES" sz="1200" kern="1200" dirty="0">
                <a:solidFill>
                  <a:schemeClr val="tx1"/>
                </a:solidFill>
                <a:effectLst/>
                <a:latin typeface="+mn-lt"/>
                <a:ea typeface="+mn-ea"/>
                <a:cs typeface="+mn-cs"/>
              </a:rPr>
              <a:t>desarrolló un software que utiliza Big Data e Inteligencia Artificial para la detección del contrabando en tiempo real.  SOFIA es una solución que revisa grandes volúmenes de información, pasando de 20 a 5 minutos por revisión, generando reportes históricos en minutos y pasando de 2 horas a 5 minutos en la generación de alertas.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Otro caso relevante es el uso de </a:t>
            </a:r>
            <a:r>
              <a:rPr lang="es-ES" sz="1200" b="1" kern="1200" dirty="0" err="1">
                <a:solidFill>
                  <a:schemeClr val="tx1"/>
                </a:solidFill>
                <a:effectLst/>
                <a:latin typeface="+mn-lt"/>
                <a:ea typeface="+mn-ea"/>
                <a:cs typeface="+mn-cs"/>
              </a:rPr>
              <a:t>BlockChain</a:t>
            </a:r>
            <a:r>
              <a:rPr lang="es-ES" sz="1200" b="1" kern="1200" dirty="0">
                <a:solidFill>
                  <a:schemeClr val="tx1"/>
                </a:solidFill>
                <a:effectLst/>
                <a:latin typeface="+mn-lt"/>
                <a:ea typeface="+mn-ea"/>
                <a:cs typeface="+mn-cs"/>
              </a:rPr>
              <a:t> para la verificación de identidad e integridad de los documentos públicos. </a:t>
            </a:r>
            <a:r>
              <a:rPr lang="es-ES" sz="1200" kern="1200" dirty="0">
                <a:solidFill>
                  <a:schemeClr val="tx1"/>
                </a:solidFill>
                <a:effectLst/>
                <a:latin typeface="+mn-lt"/>
                <a:ea typeface="+mn-ea"/>
                <a:cs typeface="+mn-cs"/>
              </a:rPr>
              <a:t>Con ello se busca eliminar el riesgo de falsificación de documentos mediante la encriptación, codificación de documentos y marcas temporales. La Universidad Distrital desarrolló un piloto para la incorporación de </a:t>
            </a:r>
            <a:r>
              <a:rPr lang="es-ES" sz="1200" kern="1200" dirty="0" err="1">
                <a:solidFill>
                  <a:schemeClr val="tx1"/>
                </a:solidFill>
                <a:effectLst/>
                <a:latin typeface="+mn-lt"/>
                <a:ea typeface="+mn-ea"/>
                <a:cs typeface="+mn-cs"/>
              </a:rPr>
              <a:t>BlockChain</a:t>
            </a:r>
            <a:r>
              <a:rPr lang="es-ES" sz="1200" kern="1200" dirty="0">
                <a:solidFill>
                  <a:schemeClr val="tx1"/>
                </a:solidFill>
                <a:effectLst/>
                <a:latin typeface="+mn-lt"/>
                <a:ea typeface="+mn-ea"/>
                <a:cs typeface="+mn-cs"/>
              </a:rPr>
              <a:t> en la verificación de los títulos expedidos por las universidades públicas, logrando incrementar los niveles de seguridad y transparencia en el manejo de documentos digitales del Estado.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Visión Artificial para prevención de accidentes de tránsito</a:t>
            </a:r>
            <a:r>
              <a:rPr lang="es-ES" sz="1200" kern="1200" dirty="0">
                <a:solidFill>
                  <a:schemeClr val="tx1"/>
                </a:solidFill>
                <a:effectLst/>
                <a:latin typeface="+mn-lt"/>
                <a:ea typeface="+mn-ea"/>
                <a:cs typeface="+mn-cs"/>
              </a:rPr>
              <a:t>: en este caso la Alcaldía de Cali y la Universidad Autónoma de Occidente, desarrollaron un prototipo funcional para el análisis de patrones de accidentalidad de las vías de la ciudad, a fin de generar un modelo de predictibilidad del comportamiento del tránsito. La solución ha permitido identificar las potencialidades de la analítica de datos y la visión inteligente basada en inteligencia artificial, pues a través de imágenes capturadas en vías específicas de la ciudad, se viene analizando el fenómeno de la accidentalidad vial permitiendo la mejora en la toma de decisiones frente a la reducción de dicha problemática.</a:t>
            </a:r>
            <a:r>
              <a:rPr lang="es-CO" dirty="0">
                <a:effectLst/>
              </a:rPr>
              <a:t> </a:t>
            </a:r>
            <a:endParaRPr lang="es-CO" altLang="es-CO" dirty="0"/>
          </a:p>
        </p:txBody>
      </p:sp>
      <p:sp>
        <p:nvSpPr>
          <p:cNvPr id="11268" name="Marcador de número de diapositiva 3">
            <a:extLst>
              <a:ext uri="{FF2B5EF4-FFF2-40B4-BE49-F238E27FC236}">
                <a16:creationId xmlns:a16="http://schemas.microsoft.com/office/drawing/2014/main" xmlns="" id="{4B80A700-82F0-1346-9FBB-A8AC7862F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10B770-240E-4142-8171-18DA81D79559}" type="slidenum">
              <a:rPr lang="es-ES_tradnl" altLang="es-CO" smtClean="0"/>
              <a:pPr/>
              <a:t>12</a:t>
            </a:fld>
            <a:endParaRPr lang="es-ES_tradnl" altLang="es-CO"/>
          </a:p>
        </p:txBody>
      </p:sp>
    </p:spTree>
    <p:extLst>
      <p:ext uri="{BB962C8B-B14F-4D97-AF65-F5344CB8AC3E}">
        <p14:creationId xmlns:p14="http://schemas.microsoft.com/office/powerpoint/2010/main" val="3515981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926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xmlns="" id="{3114E402-8F9F-714C-9C86-B475BF88F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xmlns="" id="{8E4C8BED-F4B8-6F40-A270-47A333FD9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mn-lt"/>
                <a:ea typeface="+mn-ea"/>
                <a:cs typeface="+mn-cs"/>
              </a:rPr>
              <a:t>Para incentivar el uso de herramientas tecnológicas y la interoperabilidad, las entidades de la administración pública deberían implementar la política de gobierno digital a través de una estrategia de transformación digital que contemple entre otros elementos la implementación Marco de interoperabilidad de Gobierno digital y de los servicios ciudadanos digitales.</a:t>
            </a:r>
            <a:endParaRPr lang="es-CO"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CO"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mn-lt"/>
                <a:ea typeface="+mn-ea"/>
                <a:cs typeface="+mn-cs"/>
              </a:rPr>
              <a:t>Por una parte, </a:t>
            </a:r>
            <a:r>
              <a:rPr lang="es-ES" sz="1200" b="1" kern="1200" dirty="0">
                <a:solidFill>
                  <a:schemeClr val="tx1"/>
                </a:solidFill>
                <a:effectLst/>
                <a:latin typeface="+mn-lt"/>
                <a:ea typeface="+mn-ea"/>
                <a:cs typeface="+mn-cs"/>
              </a:rPr>
              <a:t>el marco de interoperabilidad </a:t>
            </a:r>
            <a:r>
              <a:rPr lang="es-ES" sz="1200" kern="1200" dirty="0">
                <a:solidFill>
                  <a:schemeClr val="tx1"/>
                </a:solidFill>
                <a:effectLst/>
                <a:latin typeface="+mn-lt"/>
                <a:ea typeface="+mn-ea"/>
                <a:cs typeface="+mn-cs"/>
              </a:rPr>
              <a:t>es la estructura de trabajo formulada por el </a:t>
            </a:r>
            <a:r>
              <a:rPr lang="es-ES" sz="1200" kern="1200" dirty="0" err="1">
                <a:solidFill>
                  <a:schemeClr val="tx1"/>
                </a:solidFill>
                <a:effectLst/>
                <a:latin typeface="+mn-lt"/>
                <a:ea typeface="+mn-ea"/>
                <a:cs typeface="+mn-cs"/>
              </a:rPr>
              <a:t>MinTIC</a:t>
            </a:r>
            <a:r>
              <a:rPr lang="es-ES" sz="1200" kern="1200" dirty="0">
                <a:solidFill>
                  <a:schemeClr val="tx1"/>
                </a:solidFill>
                <a:effectLst/>
                <a:latin typeface="+mn-lt"/>
                <a:ea typeface="+mn-ea"/>
                <a:cs typeface="+mn-cs"/>
              </a:rPr>
              <a:t> en la que se definen los principios, recomendaciones y directrices que orientan los esfuerzos de las entidades para facilitar el intercambio seguro y eficiente de información.</a:t>
            </a:r>
            <a:r>
              <a:rPr lang="es-CO" dirty="0">
                <a:effectLst/>
              </a:rPr>
              <a:t> </a:t>
            </a:r>
          </a:p>
          <a:p>
            <a:pPr lvl="0"/>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Este marco se fundamenta en cuatro dominios: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1. </a:t>
            </a:r>
            <a:r>
              <a:rPr lang="es-ES" sz="1200" b="1" kern="1200" dirty="0">
                <a:solidFill>
                  <a:schemeClr val="tx1"/>
                </a:solidFill>
                <a:effectLst/>
                <a:latin typeface="+mn-lt"/>
                <a:ea typeface="+mn-ea"/>
                <a:cs typeface="+mn-cs"/>
              </a:rPr>
              <a:t>Político-legal: corresponde a la disposición de un conjunto de políticas y normas que permiten el intercambio de información</a:t>
            </a:r>
            <a:r>
              <a:rPr lang="es-ES" sz="1200" kern="1200" dirty="0">
                <a:solidFill>
                  <a:schemeClr val="tx1"/>
                </a:solidFill>
                <a:effectLst/>
                <a:latin typeface="+mn-lt"/>
                <a:ea typeface="+mn-ea"/>
                <a:cs typeface="+mn-cs"/>
              </a:rPr>
              <a:t>.  Consiste en garantizar que las entidades públicas realizan el intercambio de información ajustado al marco jurídico vigente, las políticas y estrategias pueden trabajar juntas y no se obstaculiza o impide la interoperabilidad.</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 </a:t>
            </a:r>
            <a:r>
              <a:rPr lang="es-ES" sz="1200" b="1" kern="1200" dirty="0">
                <a:solidFill>
                  <a:schemeClr val="tx1"/>
                </a:solidFill>
                <a:effectLst/>
                <a:latin typeface="+mn-lt"/>
                <a:ea typeface="+mn-ea"/>
                <a:cs typeface="+mn-cs"/>
              </a:rPr>
              <a:t>Organizacional: se refiere al modo en que las misiones, políticas, procesos y expectativas interactúan con aquellos de otras entidades</a:t>
            </a:r>
            <a:r>
              <a:rPr lang="es-ES" sz="1200" kern="1200" dirty="0">
                <a:solidFill>
                  <a:schemeClr val="tx1"/>
                </a:solidFill>
                <a:effectLst/>
                <a:latin typeface="+mn-lt"/>
                <a:ea typeface="+mn-ea"/>
                <a:cs typeface="+mn-cs"/>
              </a:rPr>
              <a:t> para alcanzar las metas adoptadas de común acuerdo y mutuamente beneficiosas, a través del intercambio de información.</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3. </a:t>
            </a:r>
            <a:r>
              <a:rPr lang="es-ES" sz="1200" b="1" kern="1200" dirty="0">
                <a:solidFill>
                  <a:schemeClr val="tx1"/>
                </a:solidFill>
                <a:effectLst/>
                <a:latin typeface="+mn-lt"/>
                <a:ea typeface="+mn-ea"/>
                <a:cs typeface="+mn-cs"/>
              </a:rPr>
              <a:t>Técnico: hace referencia a las condiciones que se deben cumplir para conectar los sistemas de información</a:t>
            </a:r>
            <a:r>
              <a:rPr lang="es-ES" sz="1200" kern="1200" dirty="0">
                <a:solidFill>
                  <a:schemeClr val="tx1"/>
                </a:solidFill>
                <a:effectLst/>
                <a:latin typeface="+mn-lt"/>
                <a:ea typeface="+mn-ea"/>
                <a:cs typeface="+mn-cs"/>
              </a:rPr>
              <a:t> con el propósito de intercambiar información.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4. </a:t>
            </a:r>
            <a:r>
              <a:rPr lang="es-ES" sz="1200" b="1" kern="1200" dirty="0">
                <a:solidFill>
                  <a:schemeClr val="tx1"/>
                </a:solidFill>
                <a:effectLst/>
                <a:latin typeface="+mn-lt"/>
                <a:ea typeface="+mn-ea"/>
                <a:cs typeface="+mn-cs"/>
              </a:rPr>
              <a:t>Semántico: hace referencia a las aplicaciones e infraestructuras que conectan sistemas de información, a través de los servicios de intercambio de información. Incluye aspectos como especificaciones de interfaz, protocolos de interconexión, servicios de integración de datos, presentación e intercambio de datos y protocolos de comunicación seguros</a:t>
            </a:r>
            <a:r>
              <a:rPr lang="es-ES" sz="1200"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p:txBody>
      </p:sp>
      <p:sp>
        <p:nvSpPr>
          <p:cNvPr id="11268" name="Marcador de número de diapositiva 3">
            <a:extLst>
              <a:ext uri="{FF2B5EF4-FFF2-40B4-BE49-F238E27FC236}">
                <a16:creationId xmlns:a16="http://schemas.microsoft.com/office/drawing/2014/main" xmlns="" id="{4B80A700-82F0-1346-9FBB-A8AC7862F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10B770-240E-4142-8171-18DA81D79559}" type="slidenum">
              <a:rPr lang="es-ES_tradnl" altLang="es-CO" smtClean="0"/>
              <a:pPr/>
              <a:t>14</a:t>
            </a:fld>
            <a:endParaRPr lang="es-ES_tradnl" altLang="es-CO"/>
          </a:p>
        </p:txBody>
      </p:sp>
    </p:spTree>
    <p:extLst>
      <p:ext uri="{BB962C8B-B14F-4D97-AF65-F5344CB8AC3E}">
        <p14:creationId xmlns:p14="http://schemas.microsoft.com/office/powerpoint/2010/main" val="1905301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0"/>
        <p:cNvGrpSpPr/>
        <p:nvPr/>
      </p:nvGrpSpPr>
      <p:grpSpPr>
        <a:xfrm>
          <a:off x="0" y="0"/>
          <a:ext cx="0" cy="0"/>
          <a:chOff x="0" y="0"/>
          <a:chExt cx="0" cy="0"/>
        </a:xfrm>
      </p:grpSpPr>
      <p:sp>
        <p:nvSpPr>
          <p:cNvPr id="6451" name="Google Shape;645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2" name="Google Shape;64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lvl="0"/>
            <a:r>
              <a:rPr lang="es-ES" sz="1200" kern="1200" dirty="0">
                <a:solidFill>
                  <a:schemeClr val="tx1"/>
                </a:solidFill>
                <a:effectLst/>
                <a:latin typeface="+mn-lt"/>
                <a:ea typeface="+mn-ea"/>
                <a:cs typeface="+mn-cs"/>
              </a:rPr>
              <a:t>De otro lado, los SCD son un conjunto de soluciones tecnológicas que buscan facilitar a los ciudadanos su interacción con las entidades públicas y optimizar la labor del Estado y que orientan a las entidades en la planificación, desarrollo, explotación y mantenimiento de los sistemas de información.</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Dentro de este modelo, quisiera referirme específicamente a los SCD base, que son aquellos que resultan fundamentales para la transformación digital de la administración pública. Estos son:</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Interoperabilidad, </a:t>
            </a:r>
            <a:r>
              <a:rPr lang="es-ES" sz="1200" kern="1200" dirty="0">
                <a:solidFill>
                  <a:schemeClr val="tx1"/>
                </a:solidFill>
                <a:effectLst/>
                <a:latin typeface="+mn-lt"/>
                <a:ea typeface="+mn-ea"/>
                <a:cs typeface="+mn-cs"/>
              </a:rPr>
              <a:t>que es aquél que permite el </a:t>
            </a:r>
            <a:r>
              <a:rPr lang="es-MX" sz="1200" kern="1200" dirty="0">
                <a:solidFill>
                  <a:schemeClr val="tx1"/>
                </a:solidFill>
                <a:effectLst/>
                <a:latin typeface="+mn-lt"/>
                <a:ea typeface="+mn-ea"/>
                <a:cs typeface="+mn-cs"/>
              </a:rPr>
              <a:t>de intercambio de información seguro y eficiente para los sistemas de información de las entidades, </a:t>
            </a:r>
            <a:r>
              <a:rPr lang="es-ES" sz="1200" kern="1200" dirty="0">
                <a:solidFill>
                  <a:schemeClr val="tx1"/>
                </a:solidFill>
                <a:effectLst/>
                <a:latin typeface="+mn-lt"/>
                <a:ea typeface="+mn-ea"/>
                <a:cs typeface="+mn-cs"/>
              </a:rPr>
              <a:t>conforme con los lineamientos del marco de interoperabilidad</a:t>
            </a:r>
            <a:endParaRPr lang="es-CO"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Autenticación digital, </a:t>
            </a:r>
            <a:r>
              <a:rPr lang="es-ES" sz="1200" kern="1200" dirty="0">
                <a:solidFill>
                  <a:schemeClr val="tx1"/>
                </a:solidFill>
                <a:effectLst/>
                <a:latin typeface="+mn-lt"/>
                <a:ea typeface="+mn-ea"/>
                <a:cs typeface="+mn-cs"/>
              </a:rPr>
              <a:t>que es aquél que permite </a:t>
            </a:r>
            <a:r>
              <a:rPr lang="es-MX" sz="1200" kern="1200" dirty="0">
                <a:solidFill>
                  <a:schemeClr val="tx1"/>
                </a:solidFill>
                <a:effectLst/>
                <a:latin typeface="+mn-lt"/>
                <a:ea typeface="+mn-ea"/>
                <a:cs typeface="+mn-cs"/>
              </a:rPr>
              <a:t>validar atributos de la identidad de las personas en entornos digitales y acceder de un modo seguro y confiable a los servicios de las entidades</a:t>
            </a:r>
            <a:endParaRPr lang="es-CO"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Carpeta ciudadana digital, </a:t>
            </a:r>
            <a:r>
              <a:rPr lang="es-ES" sz="1200" kern="1200" dirty="0">
                <a:solidFill>
                  <a:schemeClr val="tx1"/>
                </a:solidFill>
                <a:effectLst/>
                <a:latin typeface="+mn-lt"/>
                <a:ea typeface="+mn-ea"/>
                <a:cs typeface="+mn-cs"/>
              </a:rPr>
              <a:t>que permite el acceso digital único para la consulta y actualización de la información almacenada en la Administración Pública.</a:t>
            </a:r>
            <a:r>
              <a:rPr lang="es-CO" dirty="0">
                <a:effectLst/>
              </a:rPr>
              <a:t> </a:t>
            </a:r>
          </a:p>
        </p:txBody>
      </p:sp>
    </p:spTree>
    <p:extLst>
      <p:ext uri="{BB962C8B-B14F-4D97-AF65-F5344CB8AC3E}">
        <p14:creationId xmlns:p14="http://schemas.microsoft.com/office/powerpoint/2010/main" val="3690803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xmlns="" id="{3114E402-8F9F-714C-9C86-B475BF88F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xmlns="" id="{8E4C8BED-F4B8-6F40-A270-47A333FD9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z="1200" kern="1200" dirty="0">
                <a:solidFill>
                  <a:schemeClr val="tx1"/>
                </a:solidFill>
                <a:effectLst/>
                <a:latin typeface="+mn-lt"/>
                <a:ea typeface="+mn-ea"/>
                <a:cs typeface="+mn-cs"/>
              </a:rPr>
              <a:t>La herramienta que X-Road es una de las herramientas que puede adoptar la administración pública para la interoperabilidad entre los sistemas de información no sólo para mejorar la calidad de los servicios de intercambio de información ​sino para reducir el gasto público y mejorar la coordinación de las entidades.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X-Road es la plataforma seleccionada por el </a:t>
            </a:r>
            <a:r>
              <a:rPr lang="es-ES" sz="1200" kern="1200" dirty="0" err="1">
                <a:solidFill>
                  <a:schemeClr val="tx1"/>
                </a:solidFill>
                <a:effectLst/>
                <a:latin typeface="+mn-lt"/>
                <a:ea typeface="+mn-ea"/>
                <a:cs typeface="+mn-cs"/>
              </a:rPr>
              <a:t>MinTIC</a:t>
            </a:r>
            <a:r>
              <a:rPr lang="es-ES" sz="1200" kern="1200" dirty="0">
                <a:solidFill>
                  <a:schemeClr val="tx1"/>
                </a:solidFill>
                <a:effectLst/>
                <a:latin typeface="+mn-lt"/>
                <a:ea typeface="+mn-ea"/>
                <a:cs typeface="+mn-cs"/>
              </a:rPr>
              <a:t> para soportar el servicio ciudadano digital base de interoperabilidad, luego de un análisis detallado de herramientas tecnológicas en los frentes técnicos y funcionales, y de investigar las mejores prácticas y lecciones aprendidas de diferentes gobiernos en términos de Interoperabilidad.</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Ésta es una solución probada y madura, de código abierto que permitirá obtener ahorros en infraestructura, y generar seguridad y confianza en el tratamiento de datos, así como en la protección de privacidad de la información.</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X-Road identifica los sistemas utilizando certificados KPI (PKI). Toda la información se encripta de punto a punto. Se registra, se le asigna un hash, se encadena y se le da un estampado cronológico.</a:t>
            </a:r>
            <a:endParaRPr lang="es-CO" sz="1200" kern="1200" dirty="0">
              <a:solidFill>
                <a:schemeClr val="tx1"/>
              </a:solidFill>
              <a:effectLst/>
              <a:latin typeface="+mn-lt"/>
              <a:ea typeface="+mn-ea"/>
              <a:cs typeface="+mn-cs"/>
            </a:endParaRPr>
          </a:p>
          <a:p>
            <a:endParaRPr lang="es-CO" dirty="0">
              <a:effectLst/>
            </a:endParaRPr>
          </a:p>
          <a:p>
            <a:endParaRPr lang="es-CO" dirty="0">
              <a:effectLst/>
            </a:endParaRPr>
          </a:p>
          <a:p>
            <a:endParaRPr lang="es-CO" dirty="0">
              <a:effectLst/>
            </a:endParaRPr>
          </a:p>
        </p:txBody>
      </p:sp>
      <p:sp>
        <p:nvSpPr>
          <p:cNvPr id="11268" name="Marcador de número de diapositiva 3">
            <a:extLst>
              <a:ext uri="{FF2B5EF4-FFF2-40B4-BE49-F238E27FC236}">
                <a16:creationId xmlns:a16="http://schemas.microsoft.com/office/drawing/2014/main" xmlns="" id="{4B80A700-82F0-1346-9FBB-A8AC7862F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10B770-240E-4142-8171-18DA81D79559}" type="slidenum">
              <a:rPr lang="es-ES_tradnl" altLang="es-CO" smtClean="0"/>
              <a:pPr/>
              <a:t>16</a:t>
            </a:fld>
            <a:endParaRPr lang="es-ES_tradnl" altLang="es-CO"/>
          </a:p>
        </p:txBody>
      </p:sp>
    </p:spTree>
    <p:extLst>
      <p:ext uri="{BB962C8B-B14F-4D97-AF65-F5344CB8AC3E}">
        <p14:creationId xmlns:p14="http://schemas.microsoft.com/office/powerpoint/2010/main" val="309218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xmlns="" id="{3114E402-8F9F-714C-9C86-B475BF88F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xmlns="" id="{8E4C8BED-F4B8-6F40-A270-47A333FD9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s-ES" sz="1200" kern="1200" dirty="0">
                <a:solidFill>
                  <a:schemeClr val="tx1"/>
                </a:solidFill>
                <a:effectLst/>
                <a:latin typeface="+mn-lt"/>
                <a:ea typeface="+mn-ea"/>
                <a:cs typeface="+mn-cs"/>
              </a:rPr>
              <a:t>Para responder esta pregunta pensaba en retos como: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Lograr un cambio en la cultura organizacional y en las prácticas de los empleados que trabajan en la administración pública</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Reformar el marco normativo de manera que facilite y promueva la innovación basada en TIC en el sector público</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Adoptar soluciones tecnológicas que transformen de manera transversal los trámites, procesos y procedimientos relacionados con la forma como operan las entidades, la forma como producen valor y la forma como proveen servicios a la ciudadanía.</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Formar el talento humano con los conocimientos y competencias necesarios para el aprovechamiento</a:t>
            </a:r>
          </a:p>
          <a:p>
            <a:pPr marL="171450" lvl="0" indent="-171450">
              <a:buFont typeface="Arial" panose="020B0604020202020204" pitchFamily="34" charset="0"/>
              <a:buChar char="•"/>
            </a:pPr>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Con estas ideas, me di a la tarea de revisar diferentes fuentes para ver si existía alguna correspondencia con estas ideas y si había algún elemento que me permitiera identificar cuál era el principal reto el principal reto de la Administración Pública de cara a la Transformación Digital (TD).</a:t>
            </a:r>
          </a:p>
          <a:p>
            <a:pPr lvl="0"/>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CONPES de TD define la TD como un proceso de explotación de tecnologías digitales, que tiene la capacidad de crear nuevas formas de hacer las cosas en todos los sectores económicos, generando nuevos modelos de desarrollo, procesos y la creación de productos y servicios inteligentes, que a su vez generan valor. Este proceso se caracteriza por la difusión de tecnologías avanzadas, la integración sistemas físicos y digitales, y la predominancia de la innovación, representando los efectos económicos y sociales de la digitalización y los cambios asociados con la aplicación de tecnologías digitales y su integración en todos los aspectos de la vida humana y la sociedad.</a:t>
            </a:r>
            <a:endParaRPr lang="es-CO" sz="1200" kern="1200" dirty="0">
              <a:solidFill>
                <a:schemeClr val="tx1"/>
              </a:solidFill>
              <a:effectLst/>
              <a:latin typeface="+mn-lt"/>
              <a:ea typeface="+mn-ea"/>
              <a:cs typeface="+mn-cs"/>
            </a:endParaRPr>
          </a:p>
          <a:p>
            <a:pPr marL="0" lvl="0" indent="0">
              <a:buFont typeface="Arial" panose="020B0604020202020204" pitchFamily="34" charset="0"/>
              <a:buNone/>
            </a:pPr>
            <a:endParaRPr lang="es-CO" sz="1200" kern="1200" dirty="0">
              <a:solidFill>
                <a:schemeClr val="tx1"/>
              </a:solidFill>
              <a:effectLst/>
              <a:latin typeface="+mn-lt"/>
              <a:ea typeface="+mn-ea"/>
              <a:cs typeface="+mn-cs"/>
            </a:endParaRPr>
          </a:p>
          <a:p>
            <a:endParaRPr lang="es-CO" altLang="es-CO" dirty="0"/>
          </a:p>
        </p:txBody>
      </p:sp>
      <p:sp>
        <p:nvSpPr>
          <p:cNvPr id="11268" name="Marcador de número de diapositiva 3">
            <a:extLst>
              <a:ext uri="{FF2B5EF4-FFF2-40B4-BE49-F238E27FC236}">
                <a16:creationId xmlns:a16="http://schemas.microsoft.com/office/drawing/2014/main" xmlns="" id="{4B80A700-82F0-1346-9FBB-A8AC7862F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10B770-240E-4142-8171-18DA81D79559}" type="slidenum">
              <a:rPr lang="es-ES_tradnl" altLang="es-CO" smtClean="0"/>
              <a:pPr/>
              <a:t>3</a:t>
            </a:fld>
            <a:endParaRPr lang="es-ES_tradnl" altLang="es-CO"/>
          </a:p>
        </p:txBody>
      </p:sp>
    </p:spTree>
    <p:extLst>
      <p:ext uri="{BB962C8B-B14F-4D97-AF65-F5344CB8AC3E}">
        <p14:creationId xmlns:p14="http://schemas.microsoft.com/office/powerpoint/2010/main" val="287542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xmlns="" id="{3114E402-8F9F-714C-9C86-B475BF88F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xmlns="" id="{8E4C8BED-F4B8-6F40-A270-47A333FD9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s-ES" sz="1200" kern="1200" dirty="0">
                <a:solidFill>
                  <a:schemeClr val="tx1"/>
                </a:solidFill>
                <a:effectLst/>
                <a:latin typeface="+mn-lt"/>
                <a:ea typeface="+mn-ea"/>
                <a:cs typeface="+mn-cs"/>
              </a:rPr>
              <a:t>Una de las fuentes que revisé fue la Revisión de la Transformación de Digital de la OCDE “</a:t>
            </a:r>
            <a:r>
              <a:rPr lang="es-ES" sz="1200" i="1" kern="1200" dirty="0">
                <a:solidFill>
                  <a:schemeClr val="tx1"/>
                </a:solidFill>
                <a:effectLst/>
                <a:latin typeface="+mn-lt"/>
                <a:ea typeface="+mn-ea"/>
                <a:cs typeface="+mn-cs"/>
              </a:rPr>
              <a:t>Going Digital in Colombia”</a:t>
            </a:r>
            <a:r>
              <a:rPr lang="es-ES" sz="1200" kern="1200" dirty="0">
                <a:solidFill>
                  <a:schemeClr val="tx1"/>
                </a:solidFill>
                <a:effectLst/>
                <a:latin typeface="+mn-lt"/>
                <a:ea typeface="+mn-ea"/>
                <a:cs typeface="+mn-cs"/>
              </a:rPr>
              <a:t> publicado el pasado 25 de octubre, donde la OCDE clasifica los retos del país en 1. Aumentar la conectividad, 2. Aumentar la adopción y el uso de tecnologías digitales, 3. Promover la innovación digital, 4. Desarrollar habilidades y el mercado laboral para la economía digital, 5. Aprovechar nuevas oportunidades de crecimiento de la TD. 6. Construir una estrategia nacional digital para Colombia.</a:t>
            </a:r>
            <a:endParaRPr lang="es-CO"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Cabe señalar que en lo que respecta a Gobierno digital, la OCDE recomienda entre otras siguiente:</a:t>
            </a:r>
          </a:p>
          <a:p>
            <a:pPr lvl="0"/>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Lograr un mayor involucramiento de las instituciones gubernamentales en los desarrollos posteriores de la política de Gobierno Digital.</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Facilitar el intercambio de datos, así como el acceso y control de datos propios por parte de los ciudadanos en el contexto de la iniciativa de Datos Abiertos.</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Desarrollar un enfoque centralizado para la adquisición de TIC para proporcionar a las instituciones públicas recursos TIC compartidos, como la computación en la nube</a:t>
            </a:r>
            <a:endParaRPr lang="es-CO" sz="1200" kern="1200" dirty="0">
              <a:solidFill>
                <a:schemeClr val="tx1"/>
              </a:solidFill>
              <a:effectLst/>
              <a:latin typeface="+mn-lt"/>
              <a:ea typeface="+mn-ea"/>
              <a:cs typeface="+mn-cs"/>
            </a:endParaRPr>
          </a:p>
          <a:p>
            <a:endParaRPr lang="es-CO" altLang="es-CO" dirty="0"/>
          </a:p>
        </p:txBody>
      </p:sp>
      <p:sp>
        <p:nvSpPr>
          <p:cNvPr id="11268" name="Marcador de número de diapositiva 3">
            <a:extLst>
              <a:ext uri="{FF2B5EF4-FFF2-40B4-BE49-F238E27FC236}">
                <a16:creationId xmlns:a16="http://schemas.microsoft.com/office/drawing/2014/main" xmlns="" id="{4B80A700-82F0-1346-9FBB-A8AC7862F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10B770-240E-4142-8171-18DA81D79559}" type="slidenum">
              <a:rPr lang="es-ES_tradnl" altLang="es-CO" smtClean="0"/>
              <a:pPr/>
              <a:t>4</a:t>
            </a:fld>
            <a:endParaRPr lang="es-ES_tradnl" altLang="es-CO"/>
          </a:p>
        </p:txBody>
      </p:sp>
    </p:spTree>
    <p:extLst>
      <p:ext uri="{BB962C8B-B14F-4D97-AF65-F5344CB8AC3E}">
        <p14:creationId xmlns:p14="http://schemas.microsoft.com/office/powerpoint/2010/main" val="188015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xmlns="" id="{3114E402-8F9F-714C-9C86-B475BF88F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xmlns="" id="{8E4C8BED-F4B8-6F40-A270-47A333FD9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s-ES" sz="1200" kern="1200" dirty="0">
                <a:solidFill>
                  <a:schemeClr val="tx1"/>
                </a:solidFill>
                <a:effectLst/>
                <a:latin typeface="+mn-lt"/>
                <a:ea typeface="+mn-ea"/>
                <a:cs typeface="+mn-cs"/>
              </a:rPr>
              <a:t>Otra fuente que consulté fue la última versión borrador del CONPES de TD e IA del 18 de octubre de 2019, en la que se identifican las siguientes barreras para la adopción de tecnologías digitales en el sector público: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No hay un adecuado nivel de desempeño en áreas clave para la transformación digital (trámites y arquitectura)</a:t>
            </a:r>
            <a:endParaRPr lang="es-CO"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Escasa inversión en compra de tecnologías digitales en las entidades públicas son barreras para el desarrollo de la transformación digital en el sector público.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Adicionalmente, me llamó la atención un aparte de este documento en el que se señala que Colombia no está generando las capacidades suficientes para adoptar y explotar tecnologías digitales que permitan la transformación de las prácticas gubernamentales, de los modelos de negocio y de la sociedad en general.</a:t>
            </a:r>
            <a:r>
              <a:rPr lang="es-CO" dirty="0">
                <a:effectLst/>
              </a:rPr>
              <a:t> </a:t>
            </a:r>
          </a:p>
          <a:p>
            <a:endParaRPr lang="es-CO" dirty="0">
              <a:effectLst/>
            </a:endParaRPr>
          </a:p>
          <a:p>
            <a:pPr lvl="0"/>
            <a:r>
              <a:rPr lang="es-ES" sz="1200" kern="1200" dirty="0">
                <a:solidFill>
                  <a:schemeClr val="tx1"/>
                </a:solidFill>
                <a:effectLst/>
                <a:latin typeface="+mn-lt"/>
                <a:ea typeface="+mn-ea"/>
                <a:cs typeface="+mn-cs"/>
              </a:rPr>
              <a:t>Por último, revisé algunos indicadores internacionales que miden el avance de los países en relación con las TIC como: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El Índice de Desarrollo de Gobierno electrónico del Departamento de Asuntos Económicos y Sociales de Naciones Unidas,</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El índice de Gobierno Digital, de la Universidad de </a:t>
            </a:r>
            <a:r>
              <a:rPr lang="es-ES" sz="1200" kern="1200" dirty="0" err="1">
                <a:solidFill>
                  <a:schemeClr val="tx1"/>
                </a:solidFill>
                <a:effectLst/>
                <a:latin typeface="+mn-lt"/>
                <a:ea typeface="+mn-ea"/>
                <a:cs typeface="+mn-cs"/>
              </a:rPr>
              <a:t>Waseda</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El índice de Preparación a la Conectividad del Foro Económico Mundial</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El índice de Desarrollo de TIC de la Unión Internacional de Telecomunicaciones</a:t>
            </a:r>
            <a:endParaRPr lang="es-CO"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El índice de Innovación Global de la Universidad de </a:t>
            </a:r>
            <a:r>
              <a:rPr lang="es-ES" sz="1200" kern="1200" dirty="0" err="1">
                <a:solidFill>
                  <a:schemeClr val="tx1"/>
                </a:solidFill>
                <a:effectLst/>
                <a:latin typeface="+mn-lt"/>
                <a:ea typeface="+mn-ea"/>
                <a:cs typeface="+mn-cs"/>
              </a:rPr>
              <a:t>Cornell</a:t>
            </a:r>
            <a:endParaRPr lang="es-CO"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ES" sz="1200" b="1"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este análisis encontré un rasgo común en algunos de ellos. Y es que a pesar de los avances que ha tenido el país en varios de estos índices consolidados, los indicadores específicos relacionados con la formación de talento y de desarrollo de habilidades han venido decreciendo en términos absolutos.</a:t>
            </a:r>
            <a:r>
              <a:rPr lang="es-CO" dirty="0">
                <a:effectLst/>
              </a:rPr>
              <a:t> </a:t>
            </a:r>
          </a:p>
          <a:p>
            <a:endParaRPr lang="es-CO" altLang="es-CO" dirty="0">
              <a:effectLst/>
            </a:endParaRPr>
          </a:p>
          <a:p>
            <a:endParaRPr lang="es-CO" altLang="es-CO" dirty="0"/>
          </a:p>
        </p:txBody>
      </p:sp>
      <p:sp>
        <p:nvSpPr>
          <p:cNvPr id="11268" name="Marcador de número de diapositiva 3">
            <a:extLst>
              <a:ext uri="{FF2B5EF4-FFF2-40B4-BE49-F238E27FC236}">
                <a16:creationId xmlns:a16="http://schemas.microsoft.com/office/drawing/2014/main" xmlns="" id="{4B80A700-82F0-1346-9FBB-A8AC7862F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10B770-240E-4142-8171-18DA81D79559}" type="slidenum">
              <a:rPr lang="es-ES_tradnl" altLang="es-CO" smtClean="0"/>
              <a:pPr/>
              <a:t>5</a:t>
            </a:fld>
            <a:endParaRPr lang="es-ES_tradnl" altLang="es-CO"/>
          </a:p>
        </p:txBody>
      </p:sp>
    </p:spTree>
    <p:extLst>
      <p:ext uri="{BB962C8B-B14F-4D97-AF65-F5344CB8AC3E}">
        <p14:creationId xmlns:p14="http://schemas.microsoft.com/office/powerpoint/2010/main" val="1539720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a:solidFill>
                  <a:schemeClr val="tx1"/>
                </a:solidFill>
                <a:effectLst/>
                <a:latin typeface="+mn-lt"/>
                <a:ea typeface="+mn-ea"/>
                <a:cs typeface="+mn-cs"/>
              </a:rPr>
              <a:t>Un ejemplo es el</a:t>
            </a:r>
            <a:r>
              <a:rPr lang="es-ES" sz="1200" b="1" kern="1200" dirty="0">
                <a:solidFill>
                  <a:schemeClr val="tx1"/>
                </a:solidFill>
                <a:effectLst/>
                <a:latin typeface="+mn-lt"/>
                <a:ea typeface="+mn-ea"/>
                <a:cs typeface="+mn-cs"/>
              </a:rPr>
              <a:t> índice de Desarrollo de Gobierno electrónico </a:t>
            </a:r>
            <a:r>
              <a:rPr lang="es-ES" sz="1200" kern="1200" dirty="0">
                <a:solidFill>
                  <a:schemeClr val="tx1"/>
                </a:solidFill>
                <a:effectLst/>
                <a:latin typeface="+mn-lt"/>
                <a:ea typeface="+mn-ea"/>
                <a:cs typeface="+mn-cs"/>
              </a:rPr>
              <a:t>que cuantifica el grado de implementación del gobierno electrónico en cada uno de los 193 países miembros de las Naciones Unidas.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Ese índice se compone de tres subíndices: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1. Alcance y calidad de los servicios en línea prestados por el sector público.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 Infraestructura de telecomunicaciones, penetración de las TIC.</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3. Capital humano, que depende del nivel de escolaridad de los habitantes de un país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Al observar el comportamiento de estos subíndices en el periodo que va del 2010 al 2018 vemos que el puntaje del país en el subíndice de Capital humano ha caído de 09, a 0,7.</a:t>
            </a:r>
            <a:endParaRPr lang="es-CO"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5"/>
          </p:nvPr>
        </p:nvSpPr>
        <p:spPr/>
        <p:txBody>
          <a:bodyPr/>
          <a:lstStyle/>
          <a:p>
            <a:pPr>
              <a:defRPr/>
            </a:pPr>
            <a:fld id="{CCF91AA9-A5E9-8940-8DD4-49BA33D2EA5D}" type="slidenum">
              <a:rPr lang="es-ES_tradnl" smtClean="0"/>
              <a:pPr>
                <a:defRPr/>
              </a:pPr>
              <a:t>6</a:t>
            </a:fld>
            <a:endParaRPr lang="es-ES_tradnl"/>
          </a:p>
        </p:txBody>
      </p:sp>
    </p:spTree>
    <p:extLst>
      <p:ext uri="{BB962C8B-B14F-4D97-AF65-F5344CB8AC3E}">
        <p14:creationId xmlns:p14="http://schemas.microsoft.com/office/powerpoint/2010/main" val="418428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b="1" kern="1200" dirty="0">
                <a:solidFill>
                  <a:schemeClr val="tx1"/>
                </a:solidFill>
                <a:effectLst/>
                <a:latin typeface="+mn-lt"/>
                <a:ea typeface="+mn-ea"/>
                <a:cs typeface="+mn-cs"/>
              </a:rPr>
              <a:t>Otro ejemplo es el Índice de Preparación para la Conectividad </a:t>
            </a:r>
            <a:r>
              <a:rPr lang="es-ES" sz="1200" kern="1200" dirty="0">
                <a:solidFill>
                  <a:schemeClr val="tx1"/>
                </a:solidFill>
                <a:effectLst/>
                <a:latin typeface="+mn-lt"/>
                <a:ea typeface="+mn-ea"/>
                <a:cs typeface="+mn-cs"/>
              </a:rPr>
              <a:t>que</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mide qué tan bien la economía está usando las TIC para impulsar la competitividad y el bienestar. </a:t>
            </a:r>
            <a:endParaRPr lang="es-CO"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Ese índice se compone de cuatro subíndices: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1. Subíndice de Ambiente</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2. Subíndice de Preparación</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3. Subíndice de Uso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4. Subíndice de Impacto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Estos subíndices a su vez miden 9 pilares: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1 Marco regulatorio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2 Ambiente de innovación</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3 Infraestructura</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4 Asequibilidad</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5 Habilidades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6 Uso de individuos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7 Uso de empresas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8 Uso del gobierno</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Pilar 9 Impactos económicos</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Al observar el comportamiento de estos subíndices en el periodo que va del 2012 al 2016 vemos que el puntaje del país en el pilar de habilidades ha caído de 5,1 a 4,9.</a:t>
            </a:r>
            <a:endParaRPr lang="es-CO"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5"/>
          </p:nvPr>
        </p:nvSpPr>
        <p:spPr/>
        <p:txBody>
          <a:bodyPr/>
          <a:lstStyle/>
          <a:p>
            <a:pPr>
              <a:defRPr/>
            </a:pPr>
            <a:fld id="{CCF91AA9-A5E9-8940-8DD4-49BA33D2EA5D}" type="slidenum">
              <a:rPr lang="es-ES_tradnl" smtClean="0"/>
              <a:pPr>
                <a:defRPr/>
              </a:pPr>
              <a:t>7</a:t>
            </a:fld>
            <a:endParaRPr lang="es-ES_tradnl"/>
          </a:p>
        </p:txBody>
      </p:sp>
    </p:spTree>
    <p:extLst>
      <p:ext uri="{BB962C8B-B14F-4D97-AF65-F5344CB8AC3E}">
        <p14:creationId xmlns:p14="http://schemas.microsoft.com/office/powerpoint/2010/main" val="404346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a:solidFill>
                  <a:schemeClr val="tx1"/>
                </a:solidFill>
                <a:effectLst/>
                <a:latin typeface="+mn-lt"/>
                <a:ea typeface="+mn-ea"/>
                <a:cs typeface="+mn-cs"/>
              </a:rPr>
              <a:t>Lo mismo ocurre con el Índice de Desarrollo de las TIC, que</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mide el desarrollo de la sociedad de la información y la brecha digital en cuanto al acceso, uso y habilidades para aprovechar las TIC</a:t>
            </a:r>
            <a:endParaRPr lang="es-CO" sz="1200"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5"/>
          </p:nvPr>
        </p:nvSpPr>
        <p:spPr/>
        <p:txBody>
          <a:bodyPr/>
          <a:lstStyle/>
          <a:p>
            <a:pPr>
              <a:defRPr/>
            </a:pPr>
            <a:fld id="{CCF91AA9-A5E9-8940-8DD4-49BA33D2EA5D}" type="slidenum">
              <a:rPr lang="es-ES_tradnl" smtClean="0"/>
              <a:pPr>
                <a:defRPr/>
              </a:pPr>
              <a:t>8</a:t>
            </a:fld>
            <a:endParaRPr lang="es-ES_tradnl"/>
          </a:p>
        </p:txBody>
      </p:sp>
    </p:spTree>
    <p:extLst>
      <p:ext uri="{BB962C8B-B14F-4D97-AF65-F5344CB8AC3E}">
        <p14:creationId xmlns:p14="http://schemas.microsoft.com/office/powerpoint/2010/main" val="264744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a:extLst>
              <a:ext uri="{FF2B5EF4-FFF2-40B4-BE49-F238E27FC236}">
                <a16:creationId xmlns:a16="http://schemas.microsoft.com/office/drawing/2014/main" xmlns="" id="{3114E402-8F9F-714C-9C86-B475BF88FE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a:extLst>
              <a:ext uri="{FF2B5EF4-FFF2-40B4-BE49-F238E27FC236}">
                <a16:creationId xmlns:a16="http://schemas.microsoft.com/office/drawing/2014/main" xmlns="" id="{8E4C8BED-F4B8-6F40-A270-47A333FD9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sz="1200" kern="1200" dirty="0">
                <a:solidFill>
                  <a:schemeClr val="tx1"/>
                </a:solidFill>
                <a:effectLst/>
                <a:latin typeface="+mn-lt"/>
                <a:ea typeface="+mn-ea"/>
                <a:cs typeface="+mn-cs"/>
              </a:rPr>
              <a:t>Fue así como llegué a la conclusión que el principal reto de la Administración Pública de cara la TD es el aumento de sus capacidades para desarrollar, usar y aprovechar las nuevas TIC, los cuales se relacionan con la formación y vinculación de talento humano innovador y cualificado. Que piense de manera diferente, que formule nuevas soluciones a los problemas y que tenga la capacidad para dirigir, operar y gestionar estratégicamente las TI en las entidades.</a:t>
            </a:r>
            <a:r>
              <a:rPr lang="es-CO" dirty="0">
                <a:effectLst/>
              </a:rPr>
              <a:t> </a:t>
            </a:r>
            <a:endParaRPr lang="es-CO" altLang="es-CO" dirty="0"/>
          </a:p>
        </p:txBody>
      </p:sp>
      <p:sp>
        <p:nvSpPr>
          <p:cNvPr id="11268" name="Marcador de número de diapositiva 3">
            <a:extLst>
              <a:ext uri="{FF2B5EF4-FFF2-40B4-BE49-F238E27FC236}">
                <a16:creationId xmlns:a16="http://schemas.microsoft.com/office/drawing/2014/main" xmlns="" id="{4B80A700-82F0-1346-9FBB-A8AC7862F0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310B770-240E-4142-8171-18DA81D79559}" type="slidenum">
              <a:rPr lang="es-ES_tradnl" altLang="es-CO" smtClean="0"/>
              <a:pPr/>
              <a:t>9</a:t>
            </a:fld>
            <a:endParaRPr lang="es-ES_tradnl" altLang="es-CO"/>
          </a:p>
        </p:txBody>
      </p:sp>
    </p:spTree>
    <p:extLst>
      <p:ext uri="{BB962C8B-B14F-4D97-AF65-F5344CB8AC3E}">
        <p14:creationId xmlns:p14="http://schemas.microsoft.com/office/powerpoint/2010/main" val="261435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0537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a:extLst>
              <a:ext uri="{FF2B5EF4-FFF2-40B4-BE49-F238E27FC236}">
                <a16:creationId xmlns:a16="http://schemas.microsoft.com/office/drawing/2014/main" xmlns="" id="{5DC7605D-020D-B44A-9E8A-4B15385A4485}"/>
              </a:ext>
            </a:extLst>
          </p:cNvPr>
          <p:cNvSpPr>
            <a:spLocks noGrp="1"/>
          </p:cNvSpPr>
          <p:nvPr>
            <p:ph type="dt" sz="half" idx="10"/>
          </p:nvPr>
        </p:nvSpPr>
        <p:spPr/>
        <p:txBody>
          <a:bodyPr/>
          <a:lstStyle>
            <a:lvl1pPr>
              <a:defRPr/>
            </a:lvl1pPr>
          </a:lstStyle>
          <a:p>
            <a:pPr>
              <a:defRPr/>
            </a:pPr>
            <a:fld id="{71991CBD-5644-DB46-A239-3E86308081A5}" type="datetimeFigureOut">
              <a:rPr lang="es-CO" altLang="es-ES"/>
              <a:pPr>
                <a:defRPr/>
              </a:pPr>
              <a:t>9/12/2021</a:t>
            </a:fld>
            <a:endParaRPr lang="es-CO" altLang="es-ES"/>
          </a:p>
        </p:txBody>
      </p:sp>
      <p:sp>
        <p:nvSpPr>
          <p:cNvPr id="5" name="4 Marcador de pie de página">
            <a:extLst>
              <a:ext uri="{FF2B5EF4-FFF2-40B4-BE49-F238E27FC236}">
                <a16:creationId xmlns:a16="http://schemas.microsoft.com/office/drawing/2014/main" xmlns="" id="{19017B2F-2F8B-CD41-A7CB-091EC201C9DD}"/>
              </a:ext>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a:ext uri="{FF2B5EF4-FFF2-40B4-BE49-F238E27FC236}">
                <a16:creationId xmlns:a16="http://schemas.microsoft.com/office/drawing/2014/main" xmlns="" id="{5884BAEF-4C31-0541-86B9-00FE6D32862F}"/>
              </a:ext>
            </a:extLst>
          </p:cNvPr>
          <p:cNvSpPr>
            <a:spLocks noGrp="1"/>
          </p:cNvSpPr>
          <p:nvPr>
            <p:ph type="sldNum" sz="quarter" idx="12"/>
          </p:nvPr>
        </p:nvSpPr>
        <p:spPr/>
        <p:txBody>
          <a:bodyPr/>
          <a:lstStyle>
            <a:lvl1pPr>
              <a:defRPr/>
            </a:lvl1pPr>
          </a:lstStyle>
          <a:p>
            <a:pPr>
              <a:defRPr/>
            </a:pPr>
            <a:fld id="{912F95DB-0A5B-3645-B7EA-1B24A30A9963}" type="slidenum">
              <a:rPr lang="es-CO" altLang="es-ES"/>
              <a:pPr>
                <a:defRPr/>
              </a:pPr>
              <a:t>‹Nº›</a:t>
            </a:fld>
            <a:endParaRPr lang="es-CO" altLang="es-ES"/>
          </a:p>
        </p:txBody>
      </p:sp>
    </p:spTree>
    <p:extLst>
      <p:ext uri="{BB962C8B-B14F-4D97-AF65-F5344CB8AC3E}">
        <p14:creationId xmlns:p14="http://schemas.microsoft.com/office/powerpoint/2010/main" val="4058942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xmlns="" id="{E6EC9C9B-488D-2C47-95B4-368C67EEED61}"/>
              </a:ext>
            </a:extLst>
          </p:cNvPr>
          <p:cNvSpPr>
            <a:spLocks noGrp="1"/>
          </p:cNvSpPr>
          <p:nvPr>
            <p:ph type="dt" sz="half" idx="10"/>
          </p:nvPr>
        </p:nvSpPr>
        <p:spPr/>
        <p:txBody>
          <a:bodyPr/>
          <a:lstStyle>
            <a:lvl1pPr>
              <a:defRPr/>
            </a:lvl1pPr>
          </a:lstStyle>
          <a:p>
            <a:pPr>
              <a:defRPr/>
            </a:pPr>
            <a:fld id="{332357BA-4B96-D645-8917-A1DEBB4BAB2C}" type="datetimeFigureOut">
              <a:rPr lang="es-CO" altLang="es-ES"/>
              <a:pPr>
                <a:defRPr/>
              </a:pPr>
              <a:t>9/12/2021</a:t>
            </a:fld>
            <a:endParaRPr lang="es-CO" altLang="es-ES"/>
          </a:p>
        </p:txBody>
      </p:sp>
      <p:sp>
        <p:nvSpPr>
          <p:cNvPr id="5" name="4 Marcador de pie de página">
            <a:extLst>
              <a:ext uri="{FF2B5EF4-FFF2-40B4-BE49-F238E27FC236}">
                <a16:creationId xmlns:a16="http://schemas.microsoft.com/office/drawing/2014/main" xmlns="" id="{4DE8DAD7-98F2-664F-9ABC-6878F2528A8F}"/>
              </a:ext>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a:ext uri="{FF2B5EF4-FFF2-40B4-BE49-F238E27FC236}">
                <a16:creationId xmlns:a16="http://schemas.microsoft.com/office/drawing/2014/main" xmlns="" id="{F859C6DB-2724-3E46-990B-74A15E0A1F62}"/>
              </a:ext>
            </a:extLst>
          </p:cNvPr>
          <p:cNvSpPr>
            <a:spLocks noGrp="1"/>
          </p:cNvSpPr>
          <p:nvPr>
            <p:ph type="sldNum" sz="quarter" idx="12"/>
          </p:nvPr>
        </p:nvSpPr>
        <p:spPr/>
        <p:txBody>
          <a:bodyPr/>
          <a:lstStyle>
            <a:lvl1pPr>
              <a:defRPr/>
            </a:lvl1pPr>
          </a:lstStyle>
          <a:p>
            <a:pPr>
              <a:defRPr/>
            </a:pPr>
            <a:fld id="{8FB1A686-4622-1E46-BFC8-6C4F6BBCEBD8}" type="slidenum">
              <a:rPr lang="es-CO" altLang="es-ES"/>
              <a:pPr>
                <a:defRPr/>
              </a:pPr>
              <a:t>‹Nº›</a:t>
            </a:fld>
            <a:endParaRPr lang="es-CO" altLang="es-ES"/>
          </a:p>
        </p:txBody>
      </p:sp>
    </p:spTree>
    <p:extLst>
      <p:ext uri="{BB962C8B-B14F-4D97-AF65-F5344CB8AC3E}">
        <p14:creationId xmlns:p14="http://schemas.microsoft.com/office/powerpoint/2010/main" val="189670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xmlns="" id="{6398BD48-222C-6540-8F30-2A9E55DDF527}"/>
              </a:ext>
            </a:extLst>
          </p:cNvPr>
          <p:cNvSpPr>
            <a:spLocks noGrp="1"/>
          </p:cNvSpPr>
          <p:nvPr>
            <p:ph type="dt" sz="half" idx="10"/>
          </p:nvPr>
        </p:nvSpPr>
        <p:spPr/>
        <p:txBody>
          <a:bodyPr/>
          <a:lstStyle>
            <a:lvl1pPr>
              <a:defRPr/>
            </a:lvl1pPr>
          </a:lstStyle>
          <a:p>
            <a:pPr>
              <a:defRPr/>
            </a:pPr>
            <a:fld id="{2BEFF3B3-E5BE-124C-B9A0-EA23771AEEA0}" type="datetimeFigureOut">
              <a:rPr lang="es-CO" altLang="es-ES"/>
              <a:pPr>
                <a:defRPr/>
              </a:pPr>
              <a:t>9/12/2021</a:t>
            </a:fld>
            <a:endParaRPr lang="es-CO" altLang="es-ES"/>
          </a:p>
        </p:txBody>
      </p:sp>
      <p:sp>
        <p:nvSpPr>
          <p:cNvPr id="5" name="4 Marcador de pie de página">
            <a:extLst>
              <a:ext uri="{FF2B5EF4-FFF2-40B4-BE49-F238E27FC236}">
                <a16:creationId xmlns:a16="http://schemas.microsoft.com/office/drawing/2014/main" xmlns="" id="{8FFF6492-838B-074E-B350-9FC4F183EEF4}"/>
              </a:ext>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a:ext uri="{FF2B5EF4-FFF2-40B4-BE49-F238E27FC236}">
                <a16:creationId xmlns:a16="http://schemas.microsoft.com/office/drawing/2014/main" xmlns="" id="{13087114-7106-3C43-8C8F-CC1170F9D5A9}"/>
              </a:ext>
            </a:extLst>
          </p:cNvPr>
          <p:cNvSpPr>
            <a:spLocks noGrp="1"/>
          </p:cNvSpPr>
          <p:nvPr>
            <p:ph type="sldNum" sz="quarter" idx="12"/>
          </p:nvPr>
        </p:nvSpPr>
        <p:spPr/>
        <p:txBody>
          <a:bodyPr/>
          <a:lstStyle>
            <a:lvl1pPr>
              <a:defRPr/>
            </a:lvl1pPr>
          </a:lstStyle>
          <a:p>
            <a:pPr>
              <a:defRPr/>
            </a:pPr>
            <a:fld id="{92174550-6251-9448-A056-9B6FF6056D2B}" type="slidenum">
              <a:rPr lang="es-CO" altLang="es-ES"/>
              <a:pPr>
                <a:defRPr/>
              </a:pPr>
              <a:t>‹Nº›</a:t>
            </a:fld>
            <a:endParaRPr lang="es-CO" altLang="es-ES"/>
          </a:p>
        </p:txBody>
      </p:sp>
    </p:spTree>
    <p:extLst>
      <p:ext uri="{BB962C8B-B14F-4D97-AF65-F5344CB8AC3E}">
        <p14:creationId xmlns:p14="http://schemas.microsoft.com/office/powerpoint/2010/main" val="90460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5024967" y="2310700"/>
            <a:ext cx="6336800" cy="8584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5014834" y="3404467"/>
            <a:ext cx="6346933" cy="17712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FFFFFF"/>
              </a:buClr>
              <a:buSzPts val="1400"/>
              <a:buNone/>
              <a:defRPr sz="2000">
                <a:solidFill>
                  <a:srgbClr val="FFFFFF"/>
                </a:solidFill>
              </a:defRPr>
            </a:lvl1pPr>
            <a:lvl2pPr marL="1219170" lvl="1" indent="-423323" algn="l">
              <a:lnSpc>
                <a:spcPct val="90000"/>
              </a:lnSpc>
              <a:spcBef>
                <a:spcPts val="533"/>
              </a:spcBef>
              <a:spcAft>
                <a:spcPts val="0"/>
              </a:spcAft>
              <a:buClr>
                <a:srgbClr val="FFFFFF"/>
              </a:buClr>
              <a:buSzPts val="1400"/>
              <a:buChar char="•"/>
              <a:defRPr>
                <a:solidFill>
                  <a:srgbClr val="FFFFFF"/>
                </a:solidFill>
              </a:defRPr>
            </a:lvl2pPr>
            <a:lvl3pPr marL="1828754" lvl="2" indent="-423323" algn="l">
              <a:lnSpc>
                <a:spcPct val="90000"/>
              </a:lnSpc>
              <a:spcBef>
                <a:spcPts val="533"/>
              </a:spcBef>
              <a:spcAft>
                <a:spcPts val="0"/>
              </a:spcAft>
              <a:buClr>
                <a:srgbClr val="FFFFFF"/>
              </a:buClr>
              <a:buSzPts val="1400"/>
              <a:buChar char="•"/>
              <a:defRPr>
                <a:solidFill>
                  <a:srgbClr val="FFFFFF"/>
                </a:solidFill>
              </a:defRPr>
            </a:lvl3pPr>
            <a:lvl4pPr marL="2438339" lvl="3" indent="-423323" algn="l">
              <a:lnSpc>
                <a:spcPct val="90000"/>
              </a:lnSpc>
              <a:spcBef>
                <a:spcPts val="533"/>
              </a:spcBef>
              <a:spcAft>
                <a:spcPts val="0"/>
              </a:spcAft>
              <a:buClr>
                <a:srgbClr val="FFFFFF"/>
              </a:buClr>
              <a:buSzPts val="1400"/>
              <a:buChar char="•"/>
              <a:defRPr>
                <a:solidFill>
                  <a:srgbClr val="FFFFFF"/>
                </a:solidFill>
              </a:defRPr>
            </a:lvl4pPr>
            <a:lvl5pPr marL="3047924" lvl="4" indent="-423323" algn="l">
              <a:lnSpc>
                <a:spcPct val="90000"/>
              </a:lnSpc>
              <a:spcBef>
                <a:spcPts val="533"/>
              </a:spcBef>
              <a:spcAft>
                <a:spcPts val="0"/>
              </a:spcAft>
              <a:buClr>
                <a:srgbClr val="FFFFFF"/>
              </a:buClr>
              <a:buSzPts val="1400"/>
              <a:buChar char="•"/>
              <a:defRPr>
                <a:solidFill>
                  <a:srgbClr val="FFFFFF"/>
                </a:solidFill>
              </a:defRPr>
            </a:lvl5pPr>
            <a:lvl6pPr marL="3657509" lvl="5" indent="-423323" algn="l">
              <a:lnSpc>
                <a:spcPct val="90000"/>
              </a:lnSpc>
              <a:spcBef>
                <a:spcPts val="533"/>
              </a:spcBef>
              <a:spcAft>
                <a:spcPts val="0"/>
              </a:spcAft>
              <a:buClr>
                <a:srgbClr val="FFFFFF"/>
              </a:buClr>
              <a:buSzPts val="1400"/>
              <a:buChar char="•"/>
              <a:defRPr>
                <a:solidFill>
                  <a:srgbClr val="FFFFFF"/>
                </a:solidFill>
              </a:defRPr>
            </a:lvl6pPr>
            <a:lvl7pPr marL="4267093" lvl="6" indent="-423323" algn="l">
              <a:lnSpc>
                <a:spcPct val="90000"/>
              </a:lnSpc>
              <a:spcBef>
                <a:spcPts val="533"/>
              </a:spcBef>
              <a:spcAft>
                <a:spcPts val="0"/>
              </a:spcAft>
              <a:buClr>
                <a:srgbClr val="FFFFFF"/>
              </a:buClr>
              <a:buSzPts val="1400"/>
              <a:buChar char="•"/>
              <a:defRPr>
                <a:solidFill>
                  <a:srgbClr val="FFFFFF"/>
                </a:solidFill>
              </a:defRPr>
            </a:lvl7pPr>
            <a:lvl8pPr marL="4876678" lvl="7" indent="-423323" algn="l">
              <a:lnSpc>
                <a:spcPct val="90000"/>
              </a:lnSpc>
              <a:spcBef>
                <a:spcPts val="533"/>
              </a:spcBef>
              <a:spcAft>
                <a:spcPts val="0"/>
              </a:spcAft>
              <a:buClr>
                <a:srgbClr val="FFFFFF"/>
              </a:buClr>
              <a:buSzPts val="1400"/>
              <a:buChar char="•"/>
              <a:defRPr>
                <a:solidFill>
                  <a:srgbClr val="FFFFFF"/>
                </a:solidFill>
              </a:defRPr>
            </a:lvl8pPr>
            <a:lvl9pPr marL="5486263" lvl="8" indent="-423323" algn="l">
              <a:lnSpc>
                <a:spcPct val="90000"/>
              </a:lnSpc>
              <a:spcBef>
                <a:spcPts val="533"/>
              </a:spcBef>
              <a:spcAft>
                <a:spcPts val="0"/>
              </a:spcAft>
              <a:buClr>
                <a:srgbClr val="FFFFFF"/>
              </a:buClr>
              <a:buSzPts val="1400"/>
              <a:buChar char="•"/>
              <a:defRPr>
                <a:solidFill>
                  <a:srgbClr val="FFFFFF"/>
                </a:solidFill>
              </a:defRPr>
            </a:lvl9pPr>
          </a:lstStyle>
          <a:p>
            <a:endParaRPr/>
          </a:p>
        </p:txBody>
      </p:sp>
    </p:spTree>
    <p:extLst>
      <p:ext uri="{BB962C8B-B14F-4D97-AF65-F5344CB8AC3E}">
        <p14:creationId xmlns:p14="http://schemas.microsoft.com/office/powerpoint/2010/main" val="1687558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n con título 1">
  <p:cSld name="Imagen con título 1">
    <p:bg>
      <p:bgPr>
        <a:solidFill>
          <a:srgbClr val="DCEAFB"/>
        </a:solidFill>
        <a:effectLst/>
      </p:bgPr>
    </p:bg>
    <p:spTree>
      <p:nvGrpSpPr>
        <p:cNvPr id="1" name="Shape 6327"/>
        <p:cNvGrpSpPr/>
        <p:nvPr/>
      </p:nvGrpSpPr>
      <p:grpSpPr>
        <a:xfrm>
          <a:off x="0" y="0"/>
          <a:ext cx="0" cy="0"/>
          <a:chOff x="0" y="0"/>
          <a:chExt cx="0" cy="0"/>
        </a:xfrm>
      </p:grpSpPr>
    </p:spTree>
    <p:extLst>
      <p:ext uri="{BB962C8B-B14F-4D97-AF65-F5344CB8AC3E}">
        <p14:creationId xmlns:p14="http://schemas.microsoft.com/office/powerpoint/2010/main" val="292984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xmlns="" id="{820D7722-9A07-1043-8696-64BBA2048703}"/>
              </a:ext>
            </a:extLst>
          </p:cNvPr>
          <p:cNvSpPr>
            <a:spLocks noGrp="1"/>
          </p:cNvSpPr>
          <p:nvPr>
            <p:ph type="dt" sz="half" idx="10"/>
          </p:nvPr>
        </p:nvSpPr>
        <p:spPr/>
        <p:txBody>
          <a:bodyPr/>
          <a:lstStyle>
            <a:lvl1pPr>
              <a:defRPr/>
            </a:lvl1pPr>
          </a:lstStyle>
          <a:p>
            <a:pPr>
              <a:defRPr/>
            </a:pPr>
            <a:fld id="{1A0D1A92-7A13-C24C-AFA0-8EB97E994F33}" type="datetimeFigureOut">
              <a:rPr lang="es-CO" altLang="es-ES"/>
              <a:pPr>
                <a:defRPr/>
              </a:pPr>
              <a:t>9/12/2021</a:t>
            </a:fld>
            <a:endParaRPr lang="es-CO" altLang="es-ES"/>
          </a:p>
        </p:txBody>
      </p:sp>
      <p:sp>
        <p:nvSpPr>
          <p:cNvPr id="5" name="4 Marcador de pie de página">
            <a:extLst>
              <a:ext uri="{FF2B5EF4-FFF2-40B4-BE49-F238E27FC236}">
                <a16:creationId xmlns:a16="http://schemas.microsoft.com/office/drawing/2014/main" xmlns="" id="{892CAE2D-B788-9D40-9E34-25AFEE069D59}"/>
              </a:ext>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a:ext uri="{FF2B5EF4-FFF2-40B4-BE49-F238E27FC236}">
                <a16:creationId xmlns:a16="http://schemas.microsoft.com/office/drawing/2014/main" xmlns="" id="{CB43F5A7-AB4C-9E4D-B4B2-A75FE54B7E30}"/>
              </a:ext>
            </a:extLst>
          </p:cNvPr>
          <p:cNvSpPr>
            <a:spLocks noGrp="1"/>
          </p:cNvSpPr>
          <p:nvPr>
            <p:ph type="sldNum" sz="quarter" idx="12"/>
          </p:nvPr>
        </p:nvSpPr>
        <p:spPr/>
        <p:txBody>
          <a:bodyPr/>
          <a:lstStyle>
            <a:lvl1pPr>
              <a:defRPr/>
            </a:lvl1pPr>
          </a:lstStyle>
          <a:p>
            <a:pPr>
              <a:defRPr/>
            </a:pPr>
            <a:fld id="{5AAB069D-209C-7B45-87CA-18DBA47F65B7}" type="slidenum">
              <a:rPr lang="es-CO" altLang="es-ES"/>
              <a:pPr>
                <a:defRPr/>
              </a:pPr>
              <a:t>‹Nº›</a:t>
            </a:fld>
            <a:endParaRPr lang="es-CO" altLang="es-ES"/>
          </a:p>
        </p:txBody>
      </p:sp>
    </p:spTree>
    <p:extLst>
      <p:ext uri="{BB962C8B-B14F-4D97-AF65-F5344CB8AC3E}">
        <p14:creationId xmlns:p14="http://schemas.microsoft.com/office/powerpoint/2010/main" val="62874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xmlns="" id="{FC3F7F7E-122F-4648-A7BF-5DC50465F15E}"/>
              </a:ext>
            </a:extLst>
          </p:cNvPr>
          <p:cNvSpPr>
            <a:spLocks noGrp="1"/>
          </p:cNvSpPr>
          <p:nvPr>
            <p:ph type="dt" sz="half" idx="10"/>
          </p:nvPr>
        </p:nvSpPr>
        <p:spPr/>
        <p:txBody>
          <a:bodyPr/>
          <a:lstStyle>
            <a:lvl1pPr>
              <a:defRPr/>
            </a:lvl1pPr>
          </a:lstStyle>
          <a:p>
            <a:pPr>
              <a:defRPr/>
            </a:pPr>
            <a:fld id="{70D8C6BE-1EA7-D54F-8DF4-BCCD0B241672}" type="datetimeFigureOut">
              <a:rPr lang="es-CO" altLang="es-ES"/>
              <a:pPr>
                <a:defRPr/>
              </a:pPr>
              <a:t>9/12/2021</a:t>
            </a:fld>
            <a:endParaRPr lang="es-CO" altLang="es-ES"/>
          </a:p>
        </p:txBody>
      </p:sp>
      <p:sp>
        <p:nvSpPr>
          <p:cNvPr id="5" name="4 Marcador de pie de página">
            <a:extLst>
              <a:ext uri="{FF2B5EF4-FFF2-40B4-BE49-F238E27FC236}">
                <a16:creationId xmlns:a16="http://schemas.microsoft.com/office/drawing/2014/main" xmlns="" id="{8072F131-F97D-FB4B-A0A4-0907AE3EDEC9}"/>
              </a:ext>
            </a:extLst>
          </p:cNvPr>
          <p:cNvSpPr>
            <a:spLocks noGrp="1"/>
          </p:cNvSpPr>
          <p:nvPr>
            <p:ph type="ftr" sz="quarter" idx="11"/>
          </p:nvPr>
        </p:nvSpPr>
        <p:spPr/>
        <p:txBody>
          <a:bodyPr/>
          <a:lstStyle>
            <a:lvl1pPr>
              <a:defRPr/>
            </a:lvl1pPr>
          </a:lstStyle>
          <a:p>
            <a:pPr>
              <a:defRPr/>
            </a:pPr>
            <a:endParaRPr lang="es-CO"/>
          </a:p>
        </p:txBody>
      </p:sp>
      <p:sp>
        <p:nvSpPr>
          <p:cNvPr id="6" name="5 Marcador de número de diapositiva">
            <a:extLst>
              <a:ext uri="{FF2B5EF4-FFF2-40B4-BE49-F238E27FC236}">
                <a16:creationId xmlns:a16="http://schemas.microsoft.com/office/drawing/2014/main" xmlns="" id="{556701CB-95D8-3441-B8A6-A86B00C68056}"/>
              </a:ext>
            </a:extLst>
          </p:cNvPr>
          <p:cNvSpPr>
            <a:spLocks noGrp="1"/>
          </p:cNvSpPr>
          <p:nvPr>
            <p:ph type="sldNum" sz="quarter" idx="12"/>
          </p:nvPr>
        </p:nvSpPr>
        <p:spPr/>
        <p:txBody>
          <a:bodyPr/>
          <a:lstStyle>
            <a:lvl1pPr>
              <a:defRPr/>
            </a:lvl1pPr>
          </a:lstStyle>
          <a:p>
            <a:pPr>
              <a:defRPr/>
            </a:pPr>
            <a:fld id="{75515821-CDB1-0549-95A4-E32790535B83}" type="slidenum">
              <a:rPr lang="es-CO" altLang="es-ES"/>
              <a:pPr>
                <a:defRPr/>
              </a:pPr>
              <a:t>‹Nº›</a:t>
            </a:fld>
            <a:endParaRPr lang="es-CO" altLang="es-ES"/>
          </a:p>
        </p:txBody>
      </p:sp>
    </p:spTree>
    <p:extLst>
      <p:ext uri="{BB962C8B-B14F-4D97-AF65-F5344CB8AC3E}">
        <p14:creationId xmlns:p14="http://schemas.microsoft.com/office/powerpoint/2010/main" val="39008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3 Marcador de fecha">
            <a:extLst>
              <a:ext uri="{FF2B5EF4-FFF2-40B4-BE49-F238E27FC236}">
                <a16:creationId xmlns:a16="http://schemas.microsoft.com/office/drawing/2014/main" xmlns="" id="{1FD5F2FE-CDF0-C546-95D3-953BD1AD643E}"/>
              </a:ext>
            </a:extLst>
          </p:cNvPr>
          <p:cNvSpPr>
            <a:spLocks noGrp="1"/>
          </p:cNvSpPr>
          <p:nvPr>
            <p:ph type="dt" sz="half" idx="10"/>
          </p:nvPr>
        </p:nvSpPr>
        <p:spPr/>
        <p:txBody>
          <a:bodyPr/>
          <a:lstStyle>
            <a:lvl1pPr>
              <a:defRPr/>
            </a:lvl1pPr>
          </a:lstStyle>
          <a:p>
            <a:pPr>
              <a:defRPr/>
            </a:pPr>
            <a:fld id="{F97349F2-6C26-9043-88BD-497AF1B095D3}" type="datetimeFigureOut">
              <a:rPr lang="es-CO" altLang="es-ES"/>
              <a:pPr>
                <a:defRPr/>
              </a:pPr>
              <a:t>9/12/2021</a:t>
            </a:fld>
            <a:endParaRPr lang="es-CO" altLang="es-ES"/>
          </a:p>
        </p:txBody>
      </p:sp>
      <p:sp>
        <p:nvSpPr>
          <p:cNvPr id="6" name="4 Marcador de pie de página">
            <a:extLst>
              <a:ext uri="{FF2B5EF4-FFF2-40B4-BE49-F238E27FC236}">
                <a16:creationId xmlns:a16="http://schemas.microsoft.com/office/drawing/2014/main" xmlns="" id="{2FEA3B64-1B3D-D047-B235-8D97DD114844}"/>
              </a:ext>
            </a:extLst>
          </p:cNvPr>
          <p:cNvSpPr>
            <a:spLocks noGrp="1"/>
          </p:cNvSpPr>
          <p:nvPr>
            <p:ph type="ftr" sz="quarter" idx="11"/>
          </p:nvPr>
        </p:nvSpPr>
        <p:spPr/>
        <p:txBody>
          <a:bodyPr/>
          <a:lstStyle>
            <a:lvl1pPr>
              <a:defRPr/>
            </a:lvl1pPr>
          </a:lstStyle>
          <a:p>
            <a:pPr>
              <a:defRPr/>
            </a:pPr>
            <a:endParaRPr lang="es-CO"/>
          </a:p>
        </p:txBody>
      </p:sp>
      <p:sp>
        <p:nvSpPr>
          <p:cNvPr id="7" name="5 Marcador de número de diapositiva">
            <a:extLst>
              <a:ext uri="{FF2B5EF4-FFF2-40B4-BE49-F238E27FC236}">
                <a16:creationId xmlns:a16="http://schemas.microsoft.com/office/drawing/2014/main" xmlns="" id="{D2B79BBE-2798-C54E-9591-754E5EE1E894}"/>
              </a:ext>
            </a:extLst>
          </p:cNvPr>
          <p:cNvSpPr>
            <a:spLocks noGrp="1"/>
          </p:cNvSpPr>
          <p:nvPr>
            <p:ph type="sldNum" sz="quarter" idx="12"/>
          </p:nvPr>
        </p:nvSpPr>
        <p:spPr/>
        <p:txBody>
          <a:bodyPr/>
          <a:lstStyle>
            <a:lvl1pPr>
              <a:defRPr/>
            </a:lvl1pPr>
          </a:lstStyle>
          <a:p>
            <a:pPr>
              <a:defRPr/>
            </a:pPr>
            <a:fld id="{C6AB0A28-144F-C145-96BA-1C93A7C28322}" type="slidenum">
              <a:rPr lang="es-CO" altLang="es-ES"/>
              <a:pPr>
                <a:defRPr/>
              </a:pPr>
              <a:t>‹Nº›</a:t>
            </a:fld>
            <a:endParaRPr lang="es-CO" altLang="es-ES"/>
          </a:p>
        </p:txBody>
      </p:sp>
    </p:spTree>
    <p:extLst>
      <p:ext uri="{BB962C8B-B14F-4D97-AF65-F5344CB8AC3E}">
        <p14:creationId xmlns:p14="http://schemas.microsoft.com/office/powerpoint/2010/main" val="1377133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3 Marcador de fecha">
            <a:extLst>
              <a:ext uri="{FF2B5EF4-FFF2-40B4-BE49-F238E27FC236}">
                <a16:creationId xmlns:a16="http://schemas.microsoft.com/office/drawing/2014/main" xmlns="" id="{6335D805-7F58-3048-956D-CD8F074EEE8A}"/>
              </a:ext>
            </a:extLst>
          </p:cNvPr>
          <p:cNvSpPr>
            <a:spLocks noGrp="1"/>
          </p:cNvSpPr>
          <p:nvPr>
            <p:ph type="dt" sz="half" idx="10"/>
          </p:nvPr>
        </p:nvSpPr>
        <p:spPr/>
        <p:txBody>
          <a:bodyPr/>
          <a:lstStyle>
            <a:lvl1pPr>
              <a:defRPr/>
            </a:lvl1pPr>
          </a:lstStyle>
          <a:p>
            <a:pPr>
              <a:defRPr/>
            </a:pPr>
            <a:fld id="{DC1A5F13-40C0-784B-9746-5FAD420A6157}" type="datetimeFigureOut">
              <a:rPr lang="es-CO" altLang="es-ES"/>
              <a:pPr>
                <a:defRPr/>
              </a:pPr>
              <a:t>9/12/2021</a:t>
            </a:fld>
            <a:endParaRPr lang="es-CO" altLang="es-ES"/>
          </a:p>
        </p:txBody>
      </p:sp>
      <p:sp>
        <p:nvSpPr>
          <p:cNvPr id="8" name="4 Marcador de pie de página">
            <a:extLst>
              <a:ext uri="{FF2B5EF4-FFF2-40B4-BE49-F238E27FC236}">
                <a16:creationId xmlns:a16="http://schemas.microsoft.com/office/drawing/2014/main" xmlns="" id="{1888518E-766F-BE45-B01E-4AA72E0352B2}"/>
              </a:ext>
            </a:extLst>
          </p:cNvPr>
          <p:cNvSpPr>
            <a:spLocks noGrp="1"/>
          </p:cNvSpPr>
          <p:nvPr>
            <p:ph type="ftr" sz="quarter" idx="11"/>
          </p:nvPr>
        </p:nvSpPr>
        <p:spPr/>
        <p:txBody>
          <a:bodyPr/>
          <a:lstStyle>
            <a:lvl1pPr>
              <a:defRPr/>
            </a:lvl1pPr>
          </a:lstStyle>
          <a:p>
            <a:pPr>
              <a:defRPr/>
            </a:pPr>
            <a:endParaRPr lang="es-CO"/>
          </a:p>
        </p:txBody>
      </p:sp>
      <p:sp>
        <p:nvSpPr>
          <p:cNvPr id="9" name="5 Marcador de número de diapositiva">
            <a:extLst>
              <a:ext uri="{FF2B5EF4-FFF2-40B4-BE49-F238E27FC236}">
                <a16:creationId xmlns:a16="http://schemas.microsoft.com/office/drawing/2014/main" xmlns="" id="{3C132A7B-B777-A54A-BD75-BC59FE297A9E}"/>
              </a:ext>
            </a:extLst>
          </p:cNvPr>
          <p:cNvSpPr>
            <a:spLocks noGrp="1"/>
          </p:cNvSpPr>
          <p:nvPr>
            <p:ph type="sldNum" sz="quarter" idx="12"/>
          </p:nvPr>
        </p:nvSpPr>
        <p:spPr/>
        <p:txBody>
          <a:bodyPr/>
          <a:lstStyle>
            <a:lvl1pPr>
              <a:defRPr/>
            </a:lvl1pPr>
          </a:lstStyle>
          <a:p>
            <a:pPr>
              <a:defRPr/>
            </a:pPr>
            <a:fld id="{25EDBFD8-81D1-B840-854C-F52A9F0C3B52}" type="slidenum">
              <a:rPr lang="es-CO" altLang="es-ES"/>
              <a:pPr>
                <a:defRPr/>
              </a:pPr>
              <a:t>‹Nº›</a:t>
            </a:fld>
            <a:endParaRPr lang="es-CO" altLang="es-ES"/>
          </a:p>
        </p:txBody>
      </p:sp>
    </p:spTree>
    <p:extLst>
      <p:ext uri="{BB962C8B-B14F-4D97-AF65-F5344CB8AC3E}">
        <p14:creationId xmlns:p14="http://schemas.microsoft.com/office/powerpoint/2010/main" val="201850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3 Marcador de fecha">
            <a:extLst>
              <a:ext uri="{FF2B5EF4-FFF2-40B4-BE49-F238E27FC236}">
                <a16:creationId xmlns:a16="http://schemas.microsoft.com/office/drawing/2014/main" xmlns="" id="{09C9A6DF-127D-314C-9A29-0041F0901D2D}"/>
              </a:ext>
            </a:extLst>
          </p:cNvPr>
          <p:cNvSpPr>
            <a:spLocks noGrp="1"/>
          </p:cNvSpPr>
          <p:nvPr>
            <p:ph type="dt" sz="half" idx="10"/>
          </p:nvPr>
        </p:nvSpPr>
        <p:spPr/>
        <p:txBody>
          <a:bodyPr/>
          <a:lstStyle>
            <a:lvl1pPr>
              <a:defRPr/>
            </a:lvl1pPr>
          </a:lstStyle>
          <a:p>
            <a:pPr>
              <a:defRPr/>
            </a:pPr>
            <a:fld id="{E9062004-2B48-834E-9548-7EE498EE0ACF}" type="datetimeFigureOut">
              <a:rPr lang="es-CO" altLang="es-ES"/>
              <a:pPr>
                <a:defRPr/>
              </a:pPr>
              <a:t>9/12/2021</a:t>
            </a:fld>
            <a:endParaRPr lang="es-CO" altLang="es-ES"/>
          </a:p>
        </p:txBody>
      </p:sp>
      <p:sp>
        <p:nvSpPr>
          <p:cNvPr id="4" name="4 Marcador de pie de página">
            <a:extLst>
              <a:ext uri="{FF2B5EF4-FFF2-40B4-BE49-F238E27FC236}">
                <a16:creationId xmlns:a16="http://schemas.microsoft.com/office/drawing/2014/main" xmlns="" id="{C0F0B920-9E5D-2D4B-8C65-9859B23EA5D9}"/>
              </a:ext>
            </a:extLst>
          </p:cNvPr>
          <p:cNvSpPr>
            <a:spLocks noGrp="1"/>
          </p:cNvSpPr>
          <p:nvPr>
            <p:ph type="ftr" sz="quarter" idx="11"/>
          </p:nvPr>
        </p:nvSpPr>
        <p:spPr/>
        <p:txBody>
          <a:bodyPr/>
          <a:lstStyle>
            <a:lvl1pPr>
              <a:defRPr/>
            </a:lvl1pPr>
          </a:lstStyle>
          <a:p>
            <a:pPr>
              <a:defRPr/>
            </a:pPr>
            <a:endParaRPr lang="es-CO"/>
          </a:p>
        </p:txBody>
      </p:sp>
      <p:sp>
        <p:nvSpPr>
          <p:cNvPr id="5" name="5 Marcador de número de diapositiva">
            <a:extLst>
              <a:ext uri="{FF2B5EF4-FFF2-40B4-BE49-F238E27FC236}">
                <a16:creationId xmlns:a16="http://schemas.microsoft.com/office/drawing/2014/main" xmlns="" id="{3C31EC4A-2848-4B4A-B638-D4702EC6418A}"/>
              </a:ext>
            </a:extLst>
          </p:cNvPr>
          <p:cNvSpPr>
            <a:spLocks noGrp="1"/>
          </p:cNvSpPr>
          <p:nvPr>
            <p:ph type="sldNum" sz="quarter" idx="12"/>
          </p:nvPr>
        </p:nvSpPr>
        <p:spPr/>
        <p:txBody>
          <a:bodyPr/>
          <a:lstStyle>
            <a:lvl1pPr>
              <a:defRPr/>
            </a:lvl1pPr>
          </a:lstStyle>
          <a:p>
            <a:pPr>
              <a:defRPr/>
            </a:pPr>
            <a:fld id="{BBD5521E-5844-AB43-99A8-5E8F6A00FF2F}" type="slidenum">
              <a:rPr lang="es-CO" altLang="es-ES"/>
              <a:pPr>
                <a:defRPr/>
              </a:pPr>
              <a:t>‹Nº›</a:t>
            </a:fld>
            <a:endParaRPr lang="es-CO" altLang="es-ES"/>
          </a:p>
        </p:txBody>
      </p:sp>
    </p:spTree>
    <p:extLst>
      <p:ext uri="{BB962C8B-B14F-4D97-AF65-F5344CB8AC3E}">
        <p14:creationId xmlns:p14="http://schemas.microsoft.com/office/powerpoint/2010/main" val="1318871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xmlns="" id="{A0193F87-580E-1D4A-BCE8-0F123434A6E4}"/>
              </a:ext>
            </a:extLst>
          </p:cNvPr>
          <p:cNvSpPr>
            <a:spLocks noGrp="1"/>
          </p:cNvSpPr>
          <p:nvPr>
            <p:ph type="dt" sz="half" idx="10"/>
          </p:nvPr>
        </p:nvSpPr>
        <p:spPr/>
        <p:txBody>
          <a:bodyPr/>
          <a:lstStyle>
            <a:lvl1pPr>
              <a:defRPr/>
            </a:lvl1pPr>
          </a:lstStyle>
          <a:p>
            <a:pPr>
              <a:defRPr/>
            </a:pPr>
            <a:fld id="{442C2068-BB4E-5C4B-ADA7-B9E537AC6C8E}" type="datetimeFigureOut">
              <a:rPr lang="es-CO" altLang="es-ES"/>
              <a:pPr>
                <a:defRPr/>
              </a:pPr>
              <a:t>9/12/2021</a:t>
            </a:fld>
            <a:endParaRPr lang="es-CO" altLang="es-ES"/>
          </a:p>
        </p:txBody>
      </p:sp>
      <p:sp>
        <p:nvSpPr>
          <p:cNvPr id="3" name="4 Marcador de pie de página">
            <a:extLst>
              <a:ext uri="{FF2B5EF4-FFF2-40B4-BE49-F238E27FC236}">
                <a16:creationId xmlns:a16="http://schemas.microsoft.com/office/drawing/2014/main" xmlns="" id="{7B9BD2C5-6DE6-3F42-882E-422738E6B227}"/>
              </a:ext>
            </a:extLst>
          </p:cNvPr>
          <p:cNvSpPr>
            <a:spLocks noGrp="1"/>
          </p:cNvSpPr>
          <p:nvPr>
            <p:ph type="ftr" sz="quarter" idx="11"/>
          </p:nvPr>
        </p:nvSpPr>
        <p:spPr/>
        <p:txBody>
          <a:bodyPr/>
          <a:lstStyle>
            <a:lvl1pPr>
              <a:defRPr/>
            </a:lvl1pPr>
          </a:lstStyle>
          <a:p>
            <a:pPr>
              <a:defRPr/>
            </a:pPr>
            <a:endParaRPr lang="es-CO"/>
          </a:p>
        </p:txBody>
      </p:sp>
      <p:sp>
        <p:nvSpPr>
          <p:cNvPr id="4" name="5 Marcador de número de diapositiva">
            <a:extLst>
              <a:ext uri="{FF2B5EF4-FFF2-40B4-BE49-F238E27FC236}">
                <a16:creationId xmlns:a16="http://schemas.microsoft.com/office/drawing/2014/main" xmlns="" id="{04772715-B83E-5A43-933A-E798A97C1ECF}"/>
              </a:ext>
            </a:extLst>
          </p:cNvPr>
          <p:cNvSpPr>
            <a:spLocks noGrp="1"/>
          </p:cNvSpPr>
          <p:nvPr>
            <p:ph type="sldNum" sz="quarter" idx="12"/>
          </p:nvPr>
        </p:nvSpPr>
        <p:spPr/>
        <p:txBody>
          <a:bodyPr/>
          <a:lstStyle>
            <a:lvl1pPr>
              <a:defRPr/>
            </a:lvl1pPr>
          </a:lstStyle>
          <a:p>
            <a:pPr>
              <a:defRPr/>
            </a:pPr>
            <a:fld id="{7ACC7B4D-0947-104D-B01F-8438C345BCFB}" type="slidenum">
              <a:rPr lang="es-CO" altLang="es-ES"/>
              <a:pPr>
                <a:defRPr/>
              </a:pPr>
              <a:t>‹Nº›</a:t>
            </a:fld>
            <a:endParaRPr lang="es-CO" altLang="es-ES"/>
          </a:p>
        </p:txBody>
      </p:sp>
    </p:spTree>
    <p:extLst>
      <p:ext uri="{BB962C8B-B14F-4D97-AF65-F5344CB8AC3E}">
        <p14:creationId xmlns:p14="http://schemas.microsoft.com/office/powerpoint/2010/main" val="197213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xmlns="" id="{237A5EA5-B623-5E4B-AD50-C01117AC53D8}"/>
              </a:ext>
            </a:extLst>
          </p:cNvPr>
          <p:cNvSpPr>
            <a:spLocks noGrp="1"/>
          </p:cNvSpPr>
          <p:nvPr>
            <p:ph type="dt" sz="half" idx="10"/>
          </p:nvPr>
        </p:nvSpPr>
        <p:spPr/>
        <p:txBody>
          <a:bodyPr/>
          <a:lstStyle>
            <a:lvl1pPr>
              <a:defRPr/>
            </a:lvl1pPr>
          </a:lstStyle>
          <a:p>
            <a:pPr>
              <a:defRPr/>
            </a:pPr>
            <a:fld id="{2C5C1184-4B99-EB47-B310-CEAA652188F9}" type="datetimeFigureOut">
              <a:rPr lang="es-CO" altLang="es-ES"/>
              <a:pPr>
                <a:defRPr/>
              </a:pPr>
              <a:t>9/12/2021</a:t>
            </a:fld>
            <a:endParaRPr lang="es-CO" altLang="es-ES"/>
          </a:p>
        </p:txBody>
      </p:sp>
      <p:sp>
        <p:nvSpPr>
          <p:cNvPr id="6" name="4 Marcador de pie de página">
            <a:extLst>
              <a:ext uri="{FF2B5EF4-FFF2-40B4-BE49-F238E27FC236}">
                <a16:creationId xmlns:a16="http://schemas.microsoft.com/office/drawing/2014/main" xmlns="" id="{F943C026-49ED-D34B-8045-0DF151DB8A31}"/>
              </a:ext>
            </a:extLst>
          </p:cNvPr>
          <p:cNvSpPr>
            <a:spLocks noGrp="1"/>
          </p:cNvSpPr>
          <p:nvPr>
            <p:ph type="ftr" sz="quarter" idx="11"/>
          </p:nvPr>
        </p:nvSpPr>
        <p:spPr/>
        <p:txBody>
          <a:bodyPr/>
          <a:lstStyle>
            <a:lvl1pPr>
              <a:defRPr/>
            </a:lvl1pPr>
          </a:lstStyle>
          <a:p>
            <a:pPr>
              <a:defRPr/>
            </a:pPr>
            <a:endParaRPr lang="es-CO"/>
          </a:p>
        </p:txBody>
      </p:sp>
      <p:sp>
        <p:nvSpPr>
          <p:cNvPr id="7" name="5 Marcador de número de diapositiva">
            <a:extLst>
              <a:ext uri="{FF2B5EF4-FFF2-40B4-BE49-F238E27FC236}">
                <a16:creationId xmlns:a16="http://schemas.microsoft.com/office/drawing/2014/main" xmlns="" id="{19B51A31-FB68-A54F-AEF2-1D7AD18C7D09}"/>
              </a:ext>
            </a:extLst>
          </p:cNvPr>
          <p:cNvSpPr>
            <a:spLocks noGrp="1"/>
          </p:cNvSpPr>
          <p:nvPr>
            <p:ph type="sldNum" sz="quarter" idx="12"/>
          </p:nvPr>
        </p:nvSpPr>
        <p:spPr/>
        <p:txBody>
          <a:bodyPr/>
          <a:lstStyle>
            <a:lvl1pPr>
              <a:defRPr/>
            </a:lvl1pPr>
          </a:lstStyle>
          <a:p>
            <a:pPr>
              <a:defRPr/>
            </a:pPr>
            <a:fld id="{01AD4152-2ADA-8645-BA0C-CFDEA43E29BC}" type="slidenum">
              <a:rPr lang="es-CO" altLang="es-ES"/>
              <a:pPr>
                <a:defRPr/>
              </a:pPr>
              <a:t>‹Nº›</a:t>
            </a:fld>
            <a:endParaRPr lang="es-CO" altLang="es-ES"/>
          </a:p>
        </p:txBody>
      </p:sp>
    </p:spTree>
    <p:extLst>
      <p:ext uri="{BB962C8B-B14F-4D97-AF65-F5344CB8AC3E}">
        <p14:creationId xmlns:p14="http://schemas.microsoft.com/office/powerpoint/2010/main" val="138474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xmlns="" id="{42984F97-E5ED-874F-832D-38A6964AD0E5}"/>
              </a:ext>
            </a:extLst>
          </p:cNvPr>
          <p:cNvSpPr>
            <a:spLocks noGrp="1"/>
          </p:cNvSpPr>
          <p:nvPr>
            <p:ph type="dt" sz="half" idx="10"/>
          </p:nvPr>
        </p:nvSpPr>
        <p:spPr/>
        <p:txBody>
          <a:bodyPr/>
          <a:lstStyle>
            <a:lvl1pPr>
              <a:defRPr/>
            </a:lvl1pPr>
          </a:lstStyle>
          <a:p>
            <a:pPr>
              <a:defRPr/>
            </a:pPr>
            <a:fld id="{2AF8BA9C-CF41-2A4B-BD2A-7E3910FDC254}" type="datetimeFigureOut">
              <a:rPr lang="es-CO" altLang="es-ES"/>
              <a:pPr>
                <a:defRPr/>
              </a:pPr>
              <a:t>9/12/2021</a:t>
            </a:fld>
            <a:endParaRPr lang="es-CO" altLang="es-ES"/>
          </a:p>
        </p:txBody>
      </p:sp>
      <p:sp>
        <p:nvSpPr>
          <p:cNvPr id="6" name="4 Marcador de pie de página">
            <a:extLst>
              <a:ext uri="{FF2B5EF4-FFF2-40B4-BE49-F238E27FC236}">
                <a16:creationId xmlns:a16="http://schemas.microsoft.com/office/drawing/2014/main" xmlns="" id="{9B3BF8A4-A889-5E4E-825F-730761CDB044}"/>
              </a:ext>
            </a:extLst>
          </p:cNvPr>
          <p:cNvSpPr>
            <a:spLocks noGrp="1"/>
          </p:cNvSpPr>
          <p:nvPr>
            <p:ph type="ftr" sz="quarter" idx="11"/>
          </p:nvPr>
        </p:nvSpPr>
        <p:spPr/>
        <p:txBody>
          <a:bodyPr/>
          <a:lstStyle>
            <a:lvl1pPr>
              <a:defRPr/>
            </a:lvl1pPr>
          </a:lstStyle>
          <a:p>
            <a:pPr>
              <a:defRPr/>
            </a:pPr>
            <a:endParaRPr lang="es-CO"/>
          </a:p>
        </p:txBody>
      </p:sp>
      <p:sp>
        <p:nvSpPr>
          <p:cNvPr id="7" name="5 Marcador de número de diapositiva">
            <a:extLst>
              <a:ext uri="{FF2B5EF4-FFF2-40B4-BE49-F238E27FC236}">
                <a16:creationId xmlns:a16="http://schemas.microsoft.com/office/drawing/2014/main" xmlns="" id="{127DAB89-ACA9-0B43-A7B7-1F3D23537156}"/>
              </a:ext>
            </a:extLst>
          </p:cNvPr>
          <p:cNvSpPr>
            <a:spLocks noGrp="1"/>
          </p:cNvSpPr>
          <p:nvPr>
            <p:ph type="sldNum" sz="quarter" idx="12"/>
          </p:nvPr>
        </p:nvSpPr>
        <p:spPr/>
        <p:txBody>
          <a:bodyPr/>
          <a:lstStyle>
            <a:lvl1pPr>
              <a:defRPr/>
            </a:lvl1pPr>
          </a:lstStyle>
          <a:p>
            <a:pPr>
              <a:defRPr/>
            </a:pPr>
            <a:fld id="{64409B64-C781-A645-BB64-CA9F8C66C1C4}" type="slidenum">
              <a:rPr lang="es-CO" altLang="es-ES"/>
              <a:pPr>
                <a:defRPr/>
              </a:pPr>
              <a:t>‹Nº›</a:t>
            </a:fld>
            <a:endParaRPr lang="es-CO" altLang="es-ES"/>
          </a:p>
        </p:txBody>
      </p:sp>
    </p:spTree>
    <p:extLst>
      <p:ext uri="{BB962C8B-B14F-4D97-AF65-F5344CB8AC3E}">
        <p14:creationId xmlns:p14="http://schemas.microsoft.com/office/powerpoint/2010/main" val="228377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xmlns="" id="{755E6195-EFC9-9A47-A7C3-CDBD2029D6C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s-CO" altLang="es-ES"/>
          </a:p>
        </p:txBody>
      </p:sp>
      <p:sp>
        <p:nvSpPr>
          <p:cNvPr id="1027" name="2 Marcador de texto">
            <a:extLst>
              <a:ext uri="{FF2B5EF4-FFF2-40B4-BE49-F238E27FC236}">
                <a16:creationId xmlns:a16="http://schemas.microsoft.com/office/drawing/2014/main" xmlns="" id="{6EE82571-DA5F-8C4D-A131-8CE6AA036C0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s-CO" altLang="es-ES"/>
          </a:p>
        </p:txBody>
      </p:sp>
      <p:sp>
        <p:nvSpPr>
          <p:cNvPr id="4" name="3 Marcador de fecha">
            <a:extLst>
              <a:ext uri="{FF2B5EF4-FFF2-40B4-BE49-F238E27FC236}">
                <a16:creationId xmlns:a16="http://schemas.microsoft.com/office/drawing/2014/main" xmlns="" id="{B00BF6B6-7F51-1D4B-B483-B4F2E4CD7B17}"/>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S PGothic" pitchFamily="34" charset="-128"/>
                <a:cs typeface="+mn-cs"/>
              </a:defRPr>
            </a:lvl1pPr>
          </a:lstStyle>
          <a:p>
            <a:pPr>
              <a:defRPr/>
            </a:pPr>
            <a:fld id="{28B0DF5C-0CF2-7144-B84C-8E186530377E}" type="datetimeFigureOut">
              <a:rPr lang="es-CO" altLang="es-ES"/>
              <a:pPr>
                <a:defRPr/>
              </a:pPr>
              <a:t>9/12/2021</a:t>
            </a:fld>
            <a:endParaRPr lang="es-CO" altLang="es-ES"/>
          </a:p>
        </p:txBody>
      </p:sp>
      <p:sp>
        <p:nvSpPr>
          <p:cNvPr id="5" name="4 Marcador de pie de página">
            <a:extLst>
              <a:ext uri="{FF2B5EF4-FFF2-40B4-BE49-F238E27FC236}">
                <a16:creationId xmlns:a16="http://schemas.microsoft.com/office/drawing/2014/main" xmlns="" id="{9BDDE42F-4026-F84D-BAC4-638DF0F8ECB2}"/>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s-CO"/>
          </a:p>
        </p:txBody>
      </p:sp>
      <p:sp>
        <p:nvSpPr>
          <p:cNvPr id="6" name="5 Marcador de número de diapositiva">
            <a:extLst>
              <a:ext uri="{FF2B5EF4-FFF2-40B4-BE49-F238E27FC236}">
                <a16:creationId xmlns:a16="http://schemas.microsoft.com/office/drawing/2014/main" xmlns="" id="{ECEAE65C-E638-8341-B44B-7D7DC91AD0C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MS PGothic" charset="-128"/>
                <a:cs typeface="+mn-cs"/>
              </a:defRPr>
            </a:lvl1pPr>
          </a:lstStyle>
          <a:p>
            <a:pPr>
              <a:defRPr/>
            </a:pPr>
            <a:fld id="{5041C21F-17B5-574D-96DE-3141EC17D60E}" type="slidenum">
              <a:rPr lang="es-CO" altLang="es-ES"/>
              <a:pPr>
                <a:defRPr/>
              </a:pPr>
              <a:t>‹Nº›</a:t>
            </a:fld>
            <a:endParaRPr lang="es-CO" alt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panose="020B0600070205080204"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panose="020B060007020508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A6D94410-833D-F745-8B85-11F17ACEBA8E}"/>
              </a:ext>
            </a:extLst>
          </p:cNvPr>
          <p:cNvSpPr/>
          <p:nvPr/>
        </p:nvSpPr>
        <p:spPr>
          <a:xfrm>
            <a:off x="8904288" y="1588"/>
            <a:ext cx="3300412" cy="6856412"/>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7" name="6 Rectángulo">
            <a:extLst>
              <a:ext uri="{FF2B5EF4-FFF2-40B4-BE49-F238E27FC236}">
                <a16:creationId xmlns:a16="http://schemas.microsoft.com/office/drawing/2014/main" xmlns="" id="{74F04752-2E9C-E84F-810E-A40B6E767FD7}"/>
              </a:ext>
            </a:extLst>
          </p:cNvPr>
          <p:cNvSpPr/>
          <p:nvPr/>
        </p:nvSpPr>
        <p:spPr>
          <a:xfrm>
            <a:off x="0" y="1588"/>
            <a:ext cx="8904288" cy="6856412"/>
          </a:xfrm>
          <a:prstGeom prst="rect">
            <a:avLst/>
          </a:prstGeom>
          <a:solidFill>
            <a:srgbClr val="3270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pic>
        <p:nvPicPr>
          <p:cNvPr id="14340" name="Imagen 1">
            <a:extLst>
              <a:ext uri="{FF2B5EF4-FFF2-40B4-BE49-F238E27FC236}">
                <a16:creationId xmlns:a16="http://schemas.microsoft.com/office/drawing/2014/main" xmlns="" id="{30096A8D-80C4-4B4F-90C0-8FF3674315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2996952"/>
            <a:ext cx="50593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a:extLst>
              <a:ext uri="{FF2B5EF4-FFF2-40B4-BE49-F238E27FC236}">
                <a16:creationId xmlns:a16="http://schemas.microsoft.com/office/drawing/2014/main" xmlns="" id="{B4FBE95E-94F1-194D-B179-6D948930CEC0}"/>
              </a:ext>
            </a:extLst>
          </p:cNvPr>
          <p:cNvSpPr/>
          <p:nvPr/>
        </p:nvSpPr>
        <p:spPr>
          <a:xfrm>
            <a:off x="335360" y="5143778"/>
            <a:ext cx="7865964" cy="584775"/>
          </a:xfrm>
          <a:prstGeom prst="rect">
            <a:avLst/>
          </a:prstGeom>
        </p:spPr>
        <p:txBody>
          <a:bodyPr wrap="square">
            <a:spAutoFit/>
          </a:bodyPr>
          <a:lstStyle/>
          <a:p>
            <a:pPr>
              <a:spcBef>
                <a:spcPct val="0"/>
              </a:spcBef>
              <a:buFontTx/>
              <a:buNone/>
            </a:pPr>
            <a:r>
              <a:rPr lang="es-CO" altLang="es-CO" sz="3200" dirty="0">
                <a:solidFill>
                  <a:schemeClr val="bg1"/>
                </a:solidFill>
                <a:latin typeface="Work Sans" charset="0"/>
              </a:rPr>
              <a:t>Gestionando la Innovación Pública</a:t>
            </a:r>
          </a:p>
        </p:txBody>
      </p:sp>
      <p:sp>
        <p:nvSpPr>
          <p:cNvPr id="11" name="Rectángulo 10">
            <a:extLst>
              <a:ext uri="{FF2B5EF4-FFF2-40B4-BE49-F238E27FC236}">
                <a16:creationId xmlns:a16="http://schemas.microsoft.com/office/drawing/2014/main" xmlns="" id="{BBF4A259-FB0B-E041-B6FA-D1BF3B36E786}"/>
              </a:ext>
            </a:extLst>
          </p:cNvPr>
          <p:cNvSpPr/>
          <p:nvPr/>
        </p:nvSpPr>
        <p:spPr>
          <a:xfrm>
            <a:off x="317285" y="6074132"/>
            <a:ext cx="7865964" cy="461665"/>
          </a:xfrm>
          <a:prstGeom prst="rect">
            <a:avLst/>
          </a:prstGeom>
        </p:spPr>
        <p:txBody>
          <a:bodyPr wrap="square">
            <a:spAutoFit/>
          </a:bodyPr>
          <a:lstStyle/>
          <a:p>
            <a:pPr>
              <a:spcBef>
                <a:spcPct val="0"/>
              </a:spcBef>
              <a:buFontTx/>
              <a:buNone/>
            </a:pPr>
            <a:r>
              <a:rPr lang="es-CO" altLang="es-CO" sz="2400" dirty="0">
                <a:solidFill>
                  <a:schemeClr val="bg1"/>
                </a:solidFill>
                <a:latin typeface="Work Sans Light" pitchFamily="2" charset="77"/>
              </a:rPr>
              <a:t>Preguntas orientadoras</a:t>
            </a:r>
          </a:p>
        </p:txBody>
      </p:sp>
      <p:sp>
        <p:nvSpPr>
          <p:cNvPr id="12" name="Rectángulo 11">
            <a:extLst>
              <a:ext uri="{FF2B5EF4-FFF2-40B4-BE49-F238E27FC236}">
                <a16:creationId xmlns:a16="http://schemas.microsoft.com/office/drawing/2014/main" xmlns="" id="{4D098195-5B3A-FA48-9382-5E44429226AD}"/>
              </a:ext>
            </a:extLst>
          </p:cNvPr>
          <p:cNvSpPr/>
          <p:nvPr/>
        </p:nvSpPr>
        <p:spPr>
          <a:xfrm>
            <a:off x="335360" y="5534510"/>
            <a:ext cx="7865964" cy="584775"/>
          </a:xfrm>
          <a:prstGeom prst="rect">
            <a:avLst/>
          </a:prstGeom>
        </p:spPr>
        <p:txBody>
          <a:bodyPr wrap="square">
            <a:spAutoFit/>
          </a:bodyPr>
          <a:lstStyle/>
          <a:p>
            <a:pPr>
              <a:spcBef>
                <a:spcPct val="0"/>
              </a:spcBef>
              <a:buFontTx/>
              <a:buNone/>
            </a:pPr>
            <a:r>
              <a:rPr lang="es-CO" altLang="es-CO" sz="3200" dirty="0">
                <a:solidFill>
                  <a:schemeClr val="bg1"/>
                </a:solidFill>
                <a:latin typeface="Work Sans" charset="0"/>
              </a:rPr>
              <a:t>a través de la tecnología</a:t>
            </a:r>
            <a:endParaRPr lang="es-CO" altLang="es-CO" sz="3200" dirty="0">
              <a:solidFill>
                <a:schemeClr val="bg1"/>
              </a:solidFill>
              <a:latin typeface="Work Sans SemiBold" charset="0"/>
            </a:endParaRPr>
          </a:p>
        </p:txBody>
      </p:sp>
      <p:pic>
        <p:nvPicPr>
          <p:cNvPr id="2" name="1 Imagen"/>
          <p:cNvPicPr>
            <a:picLocks noChangeAspect="1"/>
          </p:cNvPicPr>
          <p:nvPr/>
        </p:nvPicPr>
        <p:blipFill rotWithShape="1">
          <a:blip r:embed="rId3">
            <a:extLst>
              <a:ext uri="{28A0092B-C50C-407E-A947-70E740481C1C}">
                <a14:useLocalDpi xmlns:a14="http://schemas.microsoft.com/office/drawing/2010/main" val="0"/>
              </a:ext>
            </a:extLst>
          </a:blip>
          <a:srcRect l="30082" r="30378"/>
          <a:stretch/>
        </p:blipFill>
        <p:spPr>
          <a:xfrm>
            <a:off x="8976320" y="18736"/>
            <a:ext cx="3096344" cy="3027935"/>
          </a:xfrm>
          <a:prstGeom prst="rect">
            <a:avLst/>
          </a:prstGeom>
        </p:spPr>
      </p:pic>
    </p:spTree>
    <p:extLst>
      <p:ext uri="{BB962C8B-B14F-4D97-AF65-F5344CB8AC3E}">
        <p14:creationId xmlns:p14="http://schemas.microsoft.com/office/powerpoint/2010/main" val="36282046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5997903" y="4046427"/>
            <a:ext cx="5591503"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r>
              <a:rPr lang="es-ES" sz="3200" dirty="0">
                <a:latin typeface="Work Sans Light" pitchFamily="2" charset="77"/>
              </a:rPr>
              <a:t>¿Cómo podría la tecnología emergente contribuir</a:t>
            </a:r>
            <a:br>
              <a:rPr lang="es-ES" sz="3200" dirty="0">
                <a:latin typeface="Work Sans Light" pitchFamily="2" charset="77"/>
              </a:rPr>
            </a:br>
            <a:r>
              <a:rPr lang="es-ES" sz="3200" dirty="0">
                <a:latin typeface="Work Sans Light" pitchFamily="2" charset="77"/>
              </a:rPr>
              <a:t>al ejercicio de la gestión pública?</a:t>
            </a:r>
            <a:br>
              <a:rPr lang="es-ES" sz="3200" dirty="0">
                <a:latin typeface="Work Sans Light" pitchFamily="2" charset="77"/>
              </a:rPr>
            </a:br>
            <a:endParaRPr lang="es-ES" sz="3200" dirty="0">
              <a:latin typeface="Work Sans Light" pitchFamily="2" charset="77"/>
            </a:endParaRPr>
          </a:p>
        </p:txBody>
      </p:sp>
      <p:sp>
        <p:nvSpPr>
          <p:cNvPr id="6" name="Google Shape;142;p22">
            <a:extLst>
              <a:ext uri="{FF2B5EF4-FFF2-40B4-BE49-F238E27FC236}">
                <a16:creationId xmlns:a16="http://schemas.microsoft.com/office/drawing/2014/main" xmlns="" id="{D8B9BBBB-1DCF-F848-97CC-6B7250A148AC}"/>
              </a:ext>
            </a:extLst>
          </p:cNvPr>
          <p:cNvSpPr txBox="1">
            <a:spLocks/>
          </p:cNvSpPr>
          <p:nvPr/>
        </p:nvSpPr>
        <p:spPr>
          <a:xfrm>
            <a:off x="5887354" y="2060848"/>
            <a:ext cx="2112951" cy="8584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FFFFFF"/>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r"/>
            <a:r>
              <a:rPr lang="es-CO" sz="9600" b="1" dirty="0">
                <a:latin typeface="Work Sans"/>
                <a:ea typeface="Work Sans"/>
                <a:cs typeface="Work Sans"/>
                <a:sym typeface="Work Sans"/>
              </a:rPr>
              <a:t>02.</a:t>
            </a:r>
          </a:p>
        </p:txBody>
      </p:sp>
      <p:pic>
        <p:nvPicPr>
          <p:cNvPr id="3" name="Imagen 2">
            <a:extLst>
              <a:ext uri="{FF2B5EF4-FFF2-40B4-BE49-F238E27FC236}">
                <a16:creationId xmlns:a16="http://schemas.microsoft.com/office/drawing/2014/main" xmlns="" id="{31C14803-79AD-1140-B2EB-C6F3345E11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750" t="-146" r="-193" b="146"/>
          <a:stretch/>
        </p:blipFill>
        <p:spPr>
          <a:xfrm>
            <a:off x="-1" y="-744"/>
            <a:ext cx="5591503" cy="6858744"/>
          </a:xfrm>
          <a:prstGeom prst="rect">
            <a:avLst/>
          </a:prstGeom>
        </p:spPr>
      </p:pic>
    </p:spTree>
    <p:extLst>
      <p:ext uri="{BB962C8B-B14F-4D97-AF65-F5344CB8AC3E}">
        <p14:creationId xmlns:p14="http://schemas.microsoft.com/office/powerpoint/2010/main" val="357672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xmlns="" id="{440703AE-1286-694A-8C83-0BA0914657B6}"/>
              </a:ext>
            </a:extLst>
          </p:cNvPr>
          <p:cNvSpPr/>
          <p:nvPr/>
        </p:nvSpPr>
        <p:spPr>
          <a:xfrm>
            <a:off x="-74306" y="-27384"/>
            <a:ext cx="12340612" cy="2232248"/>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12" name="Rectángulo 11">
            <a:extLst>
              <a:ext uri="{FF2B5EF4-FFF2-40B4-BE49-F238E27FC236}">
                <a16:creationId xmlns:a16="http://schemas.microsoft.com/office/drawing/2014/main" xmlns="" id="{DBEAA798-A4DD-F341-81C6-6206641BD55A}"/>
              </a:ext>
            </a:extLst>
          </p:cNvPr>
          <p:cNvSpPr/>
          <p:nvPr/>
        </p:nvSpPr>
        <p:spPr>
          <a:xfrm>
            <a:off x="911424" y="332656"/>
            <a:ext cx="10195158" cy="1384995"/>
          </a:xfrm>
          <a:prstGeom prst="rect">
            <a:avLst/>
          </a:prstGeom>
        </p:spPr>
        <p:txBody>
          <a:bodyPr wrap="square">
            <a:spAutoFit/>
          </a:bodyPr>
          <a:lstStyle/>
          <a:p>
            <a:pPr algn="ctr"/>
            <a:r>
              <a:rPr lang="es-ES" sz="2800" b="1" dirty="0">
                <a:solidFill>
                  <a:srgbClr val="2D6DF3"/>
                </a:solidFill>
                <a:latin typeface="Work Sans" pitchFamily="2" charset="77"/>
              </a:rPr>
              <a:t>Las tecnologías emergentes  pueden contribuir a hacer la gestión pública más ágil, transparente y efectiva, y a mejorar la prestación de servicios públicos </a:t>
            </a:r>
          </a:p>
        </p:txBody>
      </p:sp>
      <p:sp>
        <p:nvSpPr>
          <p:cNvPr id="14" name="Rectángulo 13">
            <a:extLst>
              <a:ext uri="{FF2B5EF4-FFF2-40B4-BE49-F238E27FC236}">
                <a16:creationId xmlns:a16="http://schemas.microsoft.com/office/drawing/2014/main" xmlns="" id="{A85E9857-315B-B54E-928D-8108ADA933E3}"/>
              </a:ext>
            </a:extLst>
          </p:cNvPr>
          <p:cNvSpPr/>
          <p:nvPr/>
        </p:nvSpPr>
        <p:spPr>
          <a:xfrm>
            <a:off x="191341" y="4653136"/>
            <a:ext cx="3364987" cy="1384995"/>
          </a:xfrm>
          <a:prstGeom prst="rect">
            <a:avLst/>
          </a:prstGeom>
        </p:spPr>
        <p:txBody>
          <a:bodyPr wrap="square">
            <a:spAutoFit/>
          </a:bodyPr>
          <a:lstStyle/>
          <a:p>
            <a:pPr algn="ctr"/>
            <a:r>
              <a:rPr lang="es-ES" sz="1400" dirty="0">
                <a:solidFill>
                  <a:srgbClr val="2D6DF3"/>
                </a:solidFill>
                <a:latin typeface="Work Sans" pitchFamily="2" charset="77"/>
              </a:rPr>
              <a:t>A través de la </a:t>
            </a:r>
            <a:r>
              <a:rPr lang="es-ES" sz="1400" b="1" dirty="0">
                <a:solidFill>
                  <a:srgbClr val="2D6DF3"/>
                </a:solidFill>
                <a:latin typeface="Work Sans" pitchFamily="2" charset="77"/>
              </a:rPr>
              <a:t>IA</a:t>
            </a:r>
            <a:r>
              <a:rPr lang="es-ES" sz="1400" dirty="0">
                <a:solidFill>
                  <a:srgbClr val="2D6DF3"/>
                </a:solidFill>
                <a:latin typeface="Work Sans" pitchFamily="2" charset="77"/>
              </a:rPr>
              <a:t> las entidades del Estado pueden aumentar la capacidad para ofrecer soporte a los ciudadanos, conocer sus necesidades, ofrecer respuestas rápidas y brindar mayor comodidad al momento de acceder a servicios del gobierno</a:t>
            </a:r>
          </a:p>
        </p:txBody>
      </p:sp>
      <p:sp>
        <p:nvSpPr>
          <p:cNvPr id="16" name="Rectángulo 15">
            <a:extLst>
              <a:ext uri="{FF2B5EF4-FFF2-40B4-BE49-F238E27FC236}">
                <a16:creationId xmlns:a16="http://schemas.microsoft.com/office/drawing/2014/main" xmlns="" id="{136136D5-A88A-864E-99E5-A8B2CDAC9A62}"/>
              </a:ext>
            </a:extLst>
          </p:cNvPr>
          <p:cNvSpPr/>
          <p:nvPr/>
        </p:nvSpPr>
        <p:spPr>
          <a:xfrm rot="5400000" flipH="1">
            <a:off x="2027544" y="2744924"/>
            <a:ext cx="72008" cy="3456384"/>
          </a:xfrm>
          <a:prstGeom prst="rect">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xmlns="" id="{6BC1A58E-3F02-FA42-9E1E-63E4A5434E25}"/>
              </a:ext>
            </a:extLst>
          </p:cNvPr>
          <p:cNvSpPr/>
          <p:nvPr/>
        </p:nvSpPr>
        <p:spPr>
          <a:xfrm>
            <a:off x="4367808" y="4653136"/>
            <a:ext cx="3364987" cy="954107"/>
          </a:xfrm>
          <a:prstGeom prst="rect">
            <a:avLst/>
          </a:prstGeom>
        </p:spPr>
        <p:txBody>
          <a:bodyPr wrap="square">
            <a:spAutoFit/>
          </a:bodyPr>
          <a:lstStyle/>
          <a:p>
            <a:pPr algn="ctr"/>
            <a:r>
              <a:rPr lang="es-ES" sz="1400" dirty="0">
                <a:solidFill>
                  <a:srgbClr val="2D6DF3"/>
                </a:solidFill>
                <a:latin typeface="Work Sans" pitchFamily="2" charset="77"/>
              </a:rPr>
              <a:t>A través de </a:t>
            </a:r>
            <a:r>
              <a:rPr lang="es-ES" sz="1400" b="1" dirty="0" err="1">
                <a:solidFill>
                  <a:srgbClr val="2D6DF3"/>
                </a:solidFill>
                <a:latin typeface="Work Sans" pitchFamily="2" charset="77"/>
              </a:rPr>
              <a:t>Blockchain</a:t>
            </a:r>
            <a:r>
              <a:rPr lang="es-ES" sz="1400" b="1" dirty="0">
                <a:solidFill>
                  <a:srgbClr val="2D6DF3"/>
                </a:solidFill>
                <a:latin typeface="Work Sans" pitchFamily="2" charset="77"/>
              </a:rPr>
              <a:t> </a:t>
            </a:r>
            <a:r>
              <a:rPr lang="es-ES" sz="1400" dirty="0">
                <a:solidFill>
                  <a:srgbClr val="2D6DF3"/>
                </a:solidFill>
                <a:latin typeface="Work Sans" pitchFamily="2" charset="77"/>
              </a:rPr>
              <a:t>los gobiernos pueden mejorar la gestión de registros públicos, asegurando la integridad, transparencia y auditoría de la información.</a:t>
            </a:r>
          </a:p>
        </p:txBody>
      </p:sp>
      <p:sp>
        <p:nvSpPr>
          <p:cNvPr id="20" name="Rectángulo 19">
            <a:extLst>
              <a:ext uri="{FF2B5EF4-FFF2-40B4-BE49-F238E27FC236}">
                <a16:creationId xmlns:a16="http://schemas.microsoft.com/office/drawing/2014/main" xmlns="" id="{3DAF4E23-EB74-5B40-BDA0-C146918F3AB3}"/>
              </a:ext>
            </a:extLst>
          </p:cNvPr>
          <p:cNvSpPr/>
          <p:nvPr/>
        </p:nvSpPr>
        <p:spPr>
          <a:xfrm rot="5400000" flipH="1">
            <a:off x="6204011" y="2744924"/>
            <a:ext cx="72008" cy="3456384"/>
          </a:xfrm>
          <a:prstGeom prst="rect">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Rectángulo 20">
            <a:extLst>
              <a:ext uri="{FF2B5EF4-FFF2-40B4-BE49-F238E27FC236}">
                <a16:creationId xmlns:a16="http://schemas.microsoft.com/office/drawing/2014/main" xmlns="" id="{A59DF93E-D5AC-9342-BA30-A4B57E942634}"/>
              </a:ext>
            </a:extLst>
          </p:cNvPr>
          <p:cNvSpPr/>
          <p:nvPr/>
        </p:nvSpPr>
        <p:spPr>
          <a:xfrm>
            <a:off x="8400256" y="4653136"/>
            <a:ext cx="3240360" cy="2031325"/>
          </a:xfrm>
          <a:prstGeom prst="rect">
            <a:avLst/>
          </a:prstGeom>
        </p:spPr>
        <p:txBody>
          <a:bodyPr wrap="square">
            <a:spAutoFit/>
          </a:bodyPr>
          <a:lstStyle/>
          <a:p>
            <a:pPr algn="ctr"/>
            <a:r>
              <a:rPr lang="es-ES" sz="1400" dirty="0">
                <a:solidFill>
                  <a:srgbClr val="2D6DF3"/>
                </a:solidFill>
                <a:latin typeface="Work Sans" pitchFamily="2" charset="77"/>
              </a:rPr>
              <a:t>A través de la </a:t>
            </a:r>
            <a:r>
              <a:rPr lang="es-ES" sz="1400" b="1" dirty="0">
                <a:solidFill>
                  <a:srgbClr val="2D6DF3"/>
                </a:solidFill>
                <a:latin typeface="Work Sans" pitchFamily="2" charset="77"/>
              </a:rPr>
              <a:t>impresión 3D</a:t>
            </a:r>
            <a:r>
              <a:rPr lang="es-ES" sz="1400" dirty="0">
                <a:solidFill>
                  <a:srgbClr val="2D6DF3"/>
                </a:solidFill>
                <a:latin typeface="Work Sans" pitchFamily="2" charset="77"/>
              </a:rPr>
              <a:t> los centros médicos públicos pueden disminuir los tiempos de las operaciones, controlar las situaciones imprevistas y lograr mayores tasas de éxito mediante la creación de modelos realistas de órganos y huesos.</a:t>
            </a:r>
          </a:p>
          <a:p>
            <a:pPr algn="ctr"/>
            <a:endParaRPr lang="es-ES" sz="1400" dirty="0">
              <a:solidFill>
                <a:srgbClr val="2D6DF3"/>
              </a:solidFill>
              <a:latin typeface="Work Sans" pitchFamily="2" charset="77"/>
            </a:endParaRPr>
          </a:p>
        </p:txBody>
      </p:sp>
      <p:sp>
        <p:nvSpPr>
          <p:cNvPr id="22" name="Rectángulo 21">
            <a:extLst>
              <a:ext uri="{FF2B5EF4-FFF2-40B4-BE49-F238E27FC236}">
                <a16:creationId xmlns:a16="http://schemas.microsoft.com/office/drawing/2014/main" xmlns="" id="{8233A4B6-B261-944F-BAEE-A72D7FA2105F}"/>
              </a:ext>
            </a:extLst>
          </p:cNvPr>
          <p:cNvSpPr/>
          <p:nvPr/>
        </p:nvSpPr>
        <p:spPr>
          <a:xfrm rot="5400000" flipH="1">
            <a:off x="10092443" y="2744924"/>
            <a:ext cx="72008" cy="3456384"/>
          </a:xfrm>
          <a:prstGeom prst="rect">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xmlns="" id="{D0F676D1-C812-4F43-9851-89BC8E87744F}"/>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264352" y="2816936"/>
            <a:ext cx="1529112" cy="1529112"/>
          </a:xfrm>
          <a:prstGeom prst="rect">
            <a:avLst/>
          </a:prstGeom>
        </p:spPr>
      </p:pic>
      <p:pic>
        <p:nvPicPr>
          <p:cNvPr id="6" name="Imagen 5">
            <a:extLst>
              <a:ext uri="{FF2B5EF4-FFF2-40B4-BE49-F238E27FC236}">
                <a16:creationId xmlns:a16="http://schemas.microsoft.com/office/drawing/2014/main" xmlns="" id="{CC4BF8D5-5050-DF4A-83E6-1A7A3DF3791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51420" y="2715290"/>
            <a:ext cx="1529112" cy="1529112"/>
          </a:xfrm>
          <a:prstGeom prst="rect">
            <a:avLst/>
          </a:prstGeom>
        </p:spPr>
      </p:pic>
      <p:pic>
        <p:nvPicPr>
          <p:cNvPr id="23" name="Imagen 22">
            <a:extLst>
              <a:ext uri="{FF2B5EF4-FFF2-40B4-BE49-F238E27FC236}">
                <a16:creationId xmlns:a16="http://schemas.microsoft.com/office/drawing/2014/main" xmlns="" id="{68026651-066F-8644-9C2B-AFFE3D29109B}"/>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8488" y="2708920"/>
            <a:ext cx="1529112" cy="1529112"/>
          </a:xfrm>
          <a:prstGeom prst="rect">
            <a:avLst/>
          </a:prstGeom>
        </p:spPr>
      </p:pic>
    </p:spTree>
    <p:extLst>
      <p:ext uri="{BB962C8B-B14F-4D97-AF65-F5344CB8AC3E}">
        <p14:creationId xmlns:p14="http://schemas.microsoft.com/office/powerpoint/2010/main" val="30301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xmlns="" id="{37939DEA-354E-6246-80E6-77899E288837}"/>
              </a:ext>
            </a:extLst>
          </p:cNvPr>
          <p:cNvSpPr/>
          <p:nvPr/>
        </p:nvSpPr>
        <p:spPr>
          <a:xfrm>
            <a:off x="-74306" y="-72008"/>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39" name="Rectángulo 38">
            <a:extLst>
              <a:ext uri="{FF2B5EF4-FFF2-40B4-BE49-F238E27FC236}">
                <a16:creationId xmlns:a16="http://schemas.microsoft.com/office/drawing/2014/main" xmlns="" id="{429D2E46-612C-4271-A2E4-131C25277B79}"/>
              </a:ext>
            </a:extLst>
          </p:cNvPr>
          <p:cNvSpPr/>
          <p:nvPr/>
        </p:nvSpPr>
        <p:spPr>
          <a:xfrm>
            <a:off x="1662113" y="187325"/>
            <a:ext cx="8767762" cy="1060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900"/>
          </a:p>
        </p:txBody>
      </p:sp>
      <p:sp>
        <p:nvSpPr>
          <p:cNvPr id="6" name="Rectángulo 5">
            <a:extLst>
              <a:ext uri="{FF2B5EF4-FFF2-40B4-BE49-F238E27FC236}">
                <a16:creationId xmlns:a16="http://schemas.microsoft.com/office/drawing/2014/main" xmlns="" id="{73170EAF-1BB6-EE46-A8D8-C88EAB339599}"/>
              </a:ext>
            </a:extLst>
          </p:cNvPr>
          <p:cNvSpPr/>
          <p:nvPr/>
        </p:nvSpPr>
        <p:spPr>
          <a:xfrm>
            <a:off x="5735960" y="390143"/>
            <a:ext cx="6048672" cy="2246769"/>
          </a:xfrm>
          <a:prstGeom prst="rect">
            <a:avLst/>
          </a:prstGeom>
        </p:spPr>
        <p:txBody>
          <a:bodyPr wrap="square">
            <a:spAutoFit/>
          </a:bodyPr>
          <a:lstStyle/>
          <a:p>
            <a:r>
              <a:rPr lang="es-ES" sz="2800" b="1" dirty="0">
                <a:solidFill>
                  <a:srgbClr val="FF3399"/>
                </a:solidFill>
                <a:latin typeface="Work Sans" pitchFamily="2" charset="77"/>
              </a:rPr>
              <a:t>En Colombia ya estamos usando tecnologías emergentes para transformar los servicios del Estado y mejorar la vida de los ciudadanos</a:t>
            </a:r>
          </a:p>
        </p:txBody>
      </p:sp>
      <p:sp>
        <p:nvSpPr>
          <p:cNvPr id="8" name="object 3">
            <a:extLst>
              <a:ext uri="{FF2B5EF4-FFF2-40B4-BE49-F238E27FC236}">
                <a16:creationId xmlns:a16="http://schemas.microsoft.com/office/drawing/2014/main" xmlns="" id="{E4206FDA-0F82-3347-8382-50D2F7CCEBF8}"/>
              </a:ext>
            </a:extLst>
          </p:cNvPr>
          <p:cNvSpPr/>
          <p:nvPr/>
        </p:nvSpPr>
        <p:spPr>
          <a:xfrm>
            <a:off x="-96688" y="-27384"/>
            <a:ext cx="5400599" cy="6885384"/>
          </a:xfrm>
          <a:prstGeom prst="rect">
            <a:avLst/>
          </a:prstGeom>
          <a:blipFill>
            <a:blip r:embed="rId3" cstate="print"/>
            <a:stretch>
              <a:fillRect/>
            </a:stretch>
          </a:blipFill>
        </p:spPr>
        <p:txBody>
          <a:bodyPr wrap="square" lIns="0" tIns="0" rIns="0" bIns="0" rtlCol="0"/>
          <a:lstStyle/>
          <a:p>
            <a:endParaRPr/>
          </a:p>
        </p:txBody>
      </p:sp>
      <p:sp>
        <p:nvSpPr>
          <p:cNvPr id="9" name="Rectángulo 8">
            <a:extLst>
              <a:ext uri="{FF2B5EF4-FFF2-40B4-BE49-F238E27FC236}">
                <a16:creationId xmlns:a16="http://schemas.microsoft.com/office/drawing/2014/main" xmlns="" id="{57B660F8-907E-8844-A456-7F008E4B066B}"/>
              </a:ext>
            </a:extLst>
          </p:cNvPr>
          <p:cNvSpPr/>
          <p:nvPr/>
        </p:nvSpPr>
        <p:spPr>
          <a:xfrm>
            <a:off x="5735960" y="3041702"/>
            <a:ext cx="6048672" cy="2862322"/>
          </a:xfrm>
          <a:prstGeom prst="rect">
            <a:avLst/>
          </a:prstGeom>
        </p:spPr>
        <p:txBody>
          <a:bodyPr wrap="square">
            <a:spAutoFit/>
          </a:bodyPr>
          <a:lstStyle/>
          <a:p>
            <a:pPr marL="285750" indent="-285750">
              <a:buFont typeface="Wingdings" pitchFamily="2" charset="2"/>
              <a:buChar char="ü"/>
            </a:pPr>
            <a:r>
              <a:rPr lang="es-ES" b="1" dirty="0">
                <a:solidFill>
                  <a:srgbClr val="2D6DF3"/>
                </a:solidFill>
                <a:latin typeface="Work Sans" pitchFamily="2" charset="77"/>
              </a:rPr>
              <a:t>Big Data e Inteligencia Artificial </a:t>
            </a:r>
            <a:r>
              <a:rPr lang="es-ES" dirty="0">
                <a:solidFill>
                  <a:srgbClr val="2D6DF3"/>
                </a:solidFill>
                <a:latin typeface="Work Sans" pitchFamily="2" charset="77"/>
              </a:rPr>
              <a:t>para la detección del contrabando en tiempo real.  DIAN</a:t>
            </a:r>
          </a:p>
          <a:p>
            <a:pPr marL="285750" indent="-285750">
              <a:buFont typeface="Wingdings" pitchFamily="2" charset="2"/>
              <a:buChar char="ü"/>
            </a:pPr>
            <a:endParaRPr lang="es-ES" dirty="0">
              <a:solidFill>
                <a:srgbClr val="2D6DF3"/>
              </a:solidFill>
              <a:latin typeface="Work Sans" pitchFamily="2" charset="77"/>
            </a:endParaRPr>
          </a:p>
          <a:p>
            <a:pPr marL="285750" indent="-285750">
              <a:buFont typeface="Wingdings" pitchFamily="2" charset="2"/>
              <a:buChar char="ü"/>
            </a:pPr>
            <a:r>
              <a:rPr lang="es-ES" b="1" dirty="0" err="1">
                <a:solidFill>
                  <a:srgbClr val="2D6DF3"/>
                </a:solidFill>
                <a:latin typeface="Work Sans" pitchFamily="2" charset="77"/>
              </a:rPr>
              <a:t>BlockChain</a:t>
            </a:r>
            <a:r>
              <a:rPr lang="es-ES" b="1" dirty="0">
                <a:solidFill>
                  <a:srgbClr val="2D6DF3"/>
                </a:solidFill>
                <a:latin typeface="Work Sans" pitchFamily="2" charset="77"/>
              </a:rPr>
              <a:t> </a:t>
            </a:r>
            <a:r>
              <a:rPr lang="es-ES" dirty="0">
                <a:solidFill>
                  <a:srgbClr val="2D6DF3"/>
                </a:solidFill>
                <a:latin typeface="Work Sans" pitchFamily="2" charset="77"/>
              </a:rPr>
              <a:t>para la verificación de identidad e integridad de los documentos públicos - Universidad Distrital</a:t>
            </a:r>
          </a:p>
          <a:p>
            <a:pPr marL="285750" indent="-285750">
              <a:buFont typeface="Wingdings" pitchFamily="2" charset="2"/>
              <a:buChar char="ü"/>
            </a:pPr>
            <a:endParaRPr lang="es-ES" dirty="0">
              <a:solidFill>
                <a:srgbClr val="2D6DF3"/>
              </a:solidFill>
              <a:latin typeface="Work Sans" pitchFamily="2" charset="77"/>
            </a:endParaRPr>
          </a:p>
          <a:p>
            <a:pPr marL="285750" indent="-285750">
              <a:buFont typeface="Wingdings" pitchFamily="2" charset="2"/>
              <a:buChar char="ü"/>
            </a:pPr>
            <a:r>
              <a:rPr lang="es-ES" b="1" dirty="0">
                <a:solidFill>
                  <a:srgbClr val="2D6DF3"/>
                </a:solidFill>
                <a:latin typeface="Work Sans" pitchFamily="2" charset="77"/>
              </a:rPr>
              <a:t>Visión Artificial </a:t>
            </a:r>
            <a:r>
              <a:rPr lang="es-ES" dirty="0">
                <a:solidFill>
                  <a:srgbClr val="2D6DF3"/>
                </a:solidFill>
                <a:latin typeface="Work Sans" pitchFamily="2" charset="77"/>
              </a:rPr>
              <a:t>para prevención de accidentes de tránsito – Alcaldía de Cali</a:t>
            </a:r>
          </a:p>
          <a:p>
            <a:endParaRPr lang="es-ES" dirty="0">
              <a:solidFill>
                <a:srgbClr val="2D6DF3"/>
              </a:solidFill>
              <a:latin typeface="Work Sans" pitchFamily="2" charset="77"/>
            </a:endParaRPr>
          </a:p>
        </p:txBody>
      </p:sp>
    </p:spTree>
    <p:extLst>
      <p:ext uri="{BB962C8B-B14F-4D97-AF65-F5344CB8AC3E}">
        <p14:creationId xmlns:p14="http://schemas.microsoft.com/office/powerpoint/2010/main" val="123643489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5887353" y="4101215"/>
            <a:ext cx="5842192"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r>
              <a:rPr lang="es-ES" sz="3200" dirty="0">
                <a:latin typeface="Work Sans Light" pitchFamily="2" charset="77"/>
              </a:rPr>
              <a:t>¿ Qué herramientas y estrategias podría adoptar la administración pública para incentivar el uso de las herramientas tecnológicas y la interoperabilidad de plataformas para mejorar el servicio a los ciudadanos?</a:t>
            </a:r>
            <a:br>
              <a:rPr lang="es-ES" sz="3200" dirty="0">
                <a:latin typeface="Work Sans Light" pitchFamily="2" charset="77"/>
              </a:rPr>
            </a:br>
            <a:endParaRPr lang="es-ES" sz="3200" dirty="0">
              <a:latin typeface="Work Sans Light" pitchFamily="2" charset="77"/>
            </a:endParaRPr>
          </a:p>
        </p:txBody>
      </p:sp>
      <p:sp>
        <p:nvSpPr>
          <p:cNvPr id="6" name="Google Shape;142;p22">
            <a:extLst>
              <a:ext uri="{FF2B5EF4-FFF2-40B4-BE49-F238E27FC236}">
                <a16:creationId xmlns:a16="http://schemas.microsoft.com/office/drawing/2014/main" xmlns="" id="{0A916B3A-60E9-834B-AA7A-98B75FB2B3F4}"/>
              </a:ext>
            </a:extLst>
          </p:cNvPr>
          <p:cNvSpPr txBox="1">
            <a:spLocks/>
          </p:cNvSpPr>
          <p:nvPr/>
        </p:nvSpPr>
        <p:spPr>
          <a:xfrm>
            <a:off x="5887354" y="1268760"/>
            <a:ext cx="2112951" cy="858400"/>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FFFFFF"/>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r"/>
            <a:r>
              <a:rPr lang="es-CO" sz="9600" b="1" dirty="0">
                <a:latin typeface="Work Sans"/>
                <a:ea typeface="Work Sans"/>
                <a:cs typeface="Work Sans"/>
                <a:sym typeface="Work Sans"/>
              </a:rPr>
              <a:t>03.</a:t>
            </a:r>
          </a:p>
        </p:txBody>
      </p:sp>
      <p:pic>
        <p:nvPicPr>
          <p:cNvPr id="4" name="Imagen 3">
            <a:extLst>
              <a:ext uri="{FF2B5EF4-FFF2-40B4-BE49-F238E27FC236}">
                <a16:creationId xmlns:a16="http://schemas.microsoft.com/office/drawing/2014/main" xmlns="" id="{5E2720C8-6646-D841-8C8A-891BA4D5A6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99" r="21918"/>
          <a:stretch/>
        </p:blipFill>
        <p:spPr>
          <a:xfrm>
            <a:off x="0" y="0"/>
            <a:ext cx="5563472" cy="6858000"/>
          </a:xfrm>
          <a:prstGeom prst="rect">
            <a:avLst/>
          </a:prstGeom>
        </p:spPr>
      </p:pic>
      <p:pic>
        <p:nvPicPr>
          <p:cNvPr id="3" name="Imagen 2">
            <a:extLst>
              <a:ext uri="{FF2B5EF4-FFF2-40B4-BE49-F238E27FC236}">
                <a16:creationId xmlns:a16="http://schemas.microsoft.com/office/drawing/2014/main" xmlns="" id="{E9A8731F-E192-474B-97B6-B097C0D8CE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661" r="16218"/>
          <a:stretch/>
        </p:blipFill>
        <p:spPr>
          <a:xfrm>
            <a:off x="1" y="0"/>
            <a:ext cx="5563472" cy="6858000"/>
          </a:xfrm>
          <a:prstGeom prst="rect">
            <a:avLst/>
          </a:prstGeom>
        </p:spPr>
      </p:pic>
    </p:spTree>
    <p:extLst>
      <p:ext uri="{BB962C8B-B14F-4D97-AF65-F5344CB8AC3E}">
        <p14:creationId xmlns:p14="http://schemas.microsoft.com/office/powerpoint/2010/main" val="123926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xmlns="" id="{37939DEA-354E-6246-80E6-77899E288837}"/>
              </a:ext>
            </a:extLst>
          </p:cNvPr>
          <p:cNvSpPr/>
          <p:nvPr/>
        </p:nvSpPr>
        <p:spPr>
          <a:xfrm>
            <a:off x="-74306" y="-27384"/>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39" name="Rectángulo 38">
            <a:extLst>
              <a:ext uri="{FF2B5EF4-FFF2-40B4-BE49-F238E27FC236}">
                <a16:creationId xmlns:a16="http://schemas.microsoft.com/office/drawing/2014/main" xmlns="" id="{429D2E46-612C-4271-A2E4-131C25277B79}"/>
              </a:ext>
            </a:extLst>
          </p:cNvPr>
          <p:cNvSpPr/>
          <p:nvPr/>
        </p:nvSpPr>
        <p:spPr>
          <a:xfrm>
            <a:off x="1662113" y="531733"/>
            <a:ext cx="8767762" cy="1060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900"/>
          </a:p>
        </p:txBody>
      </p:sp>
      <p:sp>
        <p:nvSpPr>
          <p:cNvPr id="6" name="Rectángulo 5">
            <a:extLst>
              <a:ext uri="{FF2B5EF4-FFF2-40B4-BE49-F238E27FC236}">
                <a16:creationId xmlns:a16="http://schemas.microsoft.com/office/drawing/2014/main" xmlns="" id="{57C27529-DCAD-1C4A-8541-4A9F5F040FE0}"/>
              </a:ext>
            </a:extLst>
          </p:cNvPr>
          <p:cNvSpPr/>
          <p:nvPr/>
        </p:nvSpPr>
        <p:spPr>
          <a:xfrm>
            <a:off x="5447844" y="1584000"/>
            <a:ext cx="5879834" cy="954107"/>
          </a:xfrm>
          <a:prstGeom prst="rect">
            <a:avLst/>
          </a:prstGeom>
        </p:spPr>
        <p:txBody>
          <a:bodyPr wrap="square">
            <a:spAutoFit/>
          </a:bodyPr>
          <a:lstStyle/>
          <a:p>
            <a:r>
              <a:rPr lang="es-ES" sz="2800" b="1" dirty="0">
                <a:solidFill>
                  <a:srgbClr val="FF2F92"/>
                </a:solidFill>
                <a:latin typeface="Work Sans" pitchFamily="2" charset="77"/>
              </a:rPr>
              <a:t>1. Marco de Interoperabilidad de Gobierno Digital</a:t>
            </a:r>
          </a:p>
        </p:txBody>
      </p:sp>
      <p:sp>
        <p:nvSpPr>
          <p:cNvPr id="8" name="CuadroTexto 7">
            <a:extLst>
              <a:ext uri="{FF2B5EF4-FFF2-40B4-BE49-F238E27FC236}">
                <a16:creationId xmlns:a16="http://schemas.microsoft.com/office/drawing/2014/main" xmlns="" id="{7482BF95-96E6-F14A-A063-7565B94C6D03}"/>
              </a:ext>
            </a:extLst>
          </p:cNvPr>
          <p:cNvSpPr txBox="1"/>
          <p:nvPr/>
        </p:nvSpPr>
        <p:spPr>
          <a:xfrm>
            <a:off x="469978" y="6163283"/>
            <a:ext cx="3933897" cy="307777"/>
          </a:xfrm>
          <a:prstGeom prst="rect">
            <a:avLst/>
          </a:prstGeom>
          <a:noFill/>
        </p:spPr>
        <p:txBody>
          <a:bodyPr wrap="none" rtlCol="0">
            <a:spAutoFit/>
          </a:bodyPr>
          <a:lstStyle/>
          <a:p>
            <a:r>
              <a:rPr lang="es-ES" sz="1400" dirty="0">
                <a:solidFill>
                  <a:srgbClr val="2D6DF3"/>
                </a:solidFill>
              </a:rPr>
              <a:t>Fuente:  MinTIC (2019)  Marco de Interoperabilidad</a:t>
            </a:r>
          </a:p>
        </p:txBody>
      </p:sp>
      <p:sp>
        <p:nvSpPr>
          <p:cNvPr id="10" name="CuadroTexto 9">
            <a:extLst>
              <a:ext uri="{FF2B5EF4-FFF2-40B4-BE49-F238E27FC236}">
                <a16:creationId xmlns:a16="http://schemas.microsoft.com/office/drawing/2014/main" xmlns="" id="{27E01D28-4ABC-0341-8C92-405F945DB3DB}"/>
              </a:ext>
            </a:extLst>
          </p:cNvPr>
          <p:cNvSpPr txBox="1"/>
          <p:nvPr/>
        </p:nvSpPr>
        <p:spPr>
          <a:xfrm>
            <a:off x="4959873" y="2982602"/>
            <a:ext cx="6710379" cy="2585323"/>
          </a:xfrm>
          <a:prstGeom prst="rect">
            <a:avLst/>
          </a:prstGeom>
          <a:noFill/>
        </p:spPr>
        <p:txBody>
          <a:bodyPr wrap="square" rtlCol="0">
            <a:spAutoFit/>
          </a:bodyPr>
          <a:lstStyle/>
          <a:p>
            <a:r>
              <a:rPr lang="es-ES" dirty="0">
                <a:solidFill>
                  <a:srgbClr val="2D6DF3"/>
                </a:solidFill>
                <a:latin typeface="Work Sans" pitchFamily="2" charset="77"/>
              </a:rPr>
              <a:t>Políticas y normas que permiten el intercambio de información</a:t>
            </a:r>
          </a:p>
          <a:p>
            <a:endParaRPr lang="es-ES" dirty="0">
              <a:solidFill>
                <a:srgbClr val="2D6DF3"/>
              </a:solidFill>
              <a:latin typeface="Work Sans" pitchFamily="2" charset="77"/>
            </a:endParaRPr>
          </a:p>
          <a:p>
            <a:r>
              <a:rPr lang="es-ES" dirty="0">
                <a:solidFill>
                  <a:srgbClr val="2D6DF3"/>
                </a:solidFill>
                <a:latin typeface="Work Sans" pitchFamily="2" charset="77"/>
              </a:rPr>
              <a:t>Modo en que interactúan los procesos entre entidades</a:t>
            </a:r>
          </a:p>
          <a:p>
            <a:endParaRPr lang="es-ES" dirty="0">
              <a:solidFill>
                <a:srgbClr val="2D6DF3"/>
              </a:solidFill>
              <a:latin typeface="Work Sans" pitchFamily="2" charset="77"/>
            </a:endParaRPr>
          </a:p>
          <a:p>
            <a:r>
              <a:rPr lang="es-ES" dirty="0">
                <a:solidFill>
                  <a:srgbClr val="2D6DF3"/>
                </a:solidFill>
                <a:latin typeface="Work Sans" pitchFamily="2" charset="77"/>
              </a:rPr>
              <a:t>Aplicaciones e infraestructuras que conectan sistemas de información</a:t>
            </a:r>
          </a:p>
          <a:p>
            <a:endParaRPr lang="es-ES" dirty="0">
              <a:solidFill>
                <a:srgbClr val="2D6DF3"/>
              </a:solidFill>
              <a:latin typeface="Work Sans" pitchFamily="2" charset="77"/>
            </a:endParaRPr>
          </a:p>
          <a:p>
            <a:r>
              <a:rPr lang="es-ES" dirty="0">
                <a:solidFill>
                  <a:srgbClr val="2D6DF3"/>
                </a:solidFill>
                <a:latin typeface="Work Sans" pitchFamily="2" charset="77"/>
              </a:rPr>
              <a:t>Condiciones para conectar los sistemas de información </a:t>
            </a:r>
          </a:p>
        </p:txBody>
      </p:sp>
      <p:cxnSp>
        <p:nvCxnSpPr>
          <p:cNvPr id="11" name="Conector recto de flecha 10">
            <a:extLst>
              <a:ext uri="{FF2B5EF4-FFF2-40B4-BE49-F238E27FC236}">
                <a16:creationId xmlns:a16="http://schemas.microsoft.com/office/drawing/2014/main" xmlns="" id="{8921FA48-11DB-CB4C-9ABF-9A19BE2A49EC}"/>
              </a:ext>
            </a:extLst>
          </p:cNvPr>
          <p:cNvCxnSpPr>
            <a:cxnSpLocks/>
          </p:cNvCxnSpPr>
          <p:nvPr/>
        </p:nvCxnSpPr>
        <p:spPr>
          <a:xfrm>
            <a:off x="3912944" y="3140764"/>
            <a:ext cx="1083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xmlns="" id="{36D73DFF-01D5-9049-9FC1-59949D553408}"/>
              </a:ext>
            </a:extLst>
          </p:cNvPr>
          <p:cNvCxnSpPr>
            <a:cxnSpLocks/>
          </p:cNvCxnSpPr>
          <p:nvPr/>
        </p:nvCxnSpPr>
        <p:spPr>
          <a:xfrm>
            <a:off x="3906320" y="3703981"/>
            <a:ext cx="1083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xmlns="" id="{51EFEBE5-DD74-F843-ACAC-37A8B1E54925}"/>
              </a:ext>
            </a:extLst>
          </p:cNvPr>
          <p:cNvCxnSpPr>
            <a:cxnSpLocks/>
          </p:cNvCxnSpPr>
          <p:nvPr/>
        </p:nvCxnSpPr>
        <p:spPr>
          <a:xfrm>
            <a:off x="3912946" y="4240694"/>
            <a:ext cx="1083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xmlns="" id="{D8448C33-C1D1-564E-9D45-86197C36A005}"/>
              </a:ext>
            </a:extLst>
          </p:cNvPr>
          <p:cNvCxnSpPr>
            <a:cxnSpLocks/>
          </p:cNvCxnSpPr>
          <p:nvPr/>
        </p:nvCxnSpPr>
        <p:spPr>
          <a:xfrm>
            <a:off x="3906320" y="4790660"/>
            <a:ext cx="1083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esquinas redondeadas 13">
            <a:extLst>
              <a:ext uri="{FF2B5EF4-FFF2-40B4-BE49-F238E27FC236}">
                <a16:creationId xmlns:a16="http://schemas.microsoft.com/office/drawing/2014/main" xmlns="" id="{524E0204-44EA-394C-BFD8-1F7DD1EE243F}"/>
              </a:ext>
            </a:extLst>
          </p:cNvPr>
          <p:cNvSpPr/>
          <p:nvPr/>
        </p:nvSpPr>
        <p:spPr>
          <a:xfrm>
            <a:off x="848138" y="2982602"/>
            <a:ext cx="2994991" cy="36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Político legal</a:t>
            </a:r>
          </a:p>
        </p:txBody>
      </p:sp>
      <p:sp>
        <p:nvSpPr>
          <p:cNvPr id="16" name="Rectángulo: esquinas redondeadas 14">
            <a:extLst>
              <a:ext uri="{FF2B5EF4-FFF2-40B4-BE49-F238E27FC236}">
                <a16:creationId xmlns:a16="http://schemas.microsoft.com/office/drawing/2014/main" xmlns="" id="{55550A54-B66A-204B-8450-BF69932E8C32}"/>
              </a:ext>
            </a:extLst>
          </p:cNvPr>
          <p:cNvSpPr/>
          <p:nvPr/>
        </p:nvSpPr>
        <p:spPr>
          <a:xfrm>
            <a:off x="848137" y="3535891"/>
            <a:ext cx="2994991" cy="36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Organizacional</a:t>
            </a:r>
          </a:p>
        </p:txBody>
      </p:sp>
      <p:sp>
        <p:nvSpPr>
          <p:cNvPr id="17" name="Rectángulo: esquinas redondeadas 15">
            <a:extLst>
              <a:ext uri="{FF2B5EF4-FFF2-40B4-BE49-F238E27FC236}">
                <a16:creationId xmlns:a16="http://schemas.microsoft.com/office/drawing/2014/main" xmlns="" id="{AC26EF4F-4EF4-D94E-B4F9-4487A54E82EE}"/>
              </a:ext>
            </a:extLst>
          </p:cNvPr>
          <p:cNvSpPr/>
          <p:nvPr/>
        </p:nvSpPr>
        <p:spPr>
          <a:xfrm>
            <a:off x="627764" y="2451651"/>
            <a:ext cx="3485845" cy="27829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a:extLst>
              <a:ext uri="{FF2B5EF4-FFF2-40B4-BE49-F238E27FC236}">
                <a16:creationId xmlns:a16="http://schemas.microsoft.com/office/drawing/2014/main" xmlns="" id="{3C8632D3-6AE4-6048-8580-4388B98FD1C4}"/>
              </a:ext>
            </a:extLst>
          </p:cNvPr>
          <p:cNvSpPr txBox="1"/>
          <p:nvPr/>
        </p:nvSpPr>
        <p:spPr>
          <a:xfrm>
            <a:off x="1861418" y="2453217"/>
            <a:ext cx="1091966" cy="369332"/>
          </a:xfrm>
          <a:prstGeom prst="rect">
            <a:avLst/>
          </a:prstGeom>
          <a:noFill/>
        </p:spPr>
        <p:txBody>
          <a:bodyPr wrap="none" rtlCol="0">
            <a:spAutoFit/>
          </a:bodyPr>
          <a:lstStyle/>
          <a:p>
            <a:r>
              <a:rPr lang="es-ES" b="1" dirty="0">
                <a:solidFill>
                  <a:srgbClr val="2D6DF3"/>
                </a:solidFill>
              </a:rPr>
              <a:t>Dominios</a:t>
            </a:r>
          </a:p>
        </p:txBody>
      </p:sp>
      <p:sp>
        <p:nvSpPr>
          <p:cNvPr id="19" name="Rectángulo: esquinas redondeadas 17">
            <a:extLst>
              <a:ext uri="{FF2B5EF4-FFF2-40B4-BE49-F238E27FC236}">
                <a16:creationId xmlns:a16="http://schemas.microsoft.com/office/drawing/2014/main" xmlns="" id="{B3515DCB-0734-7C4A-B0F0-E98BFCF5B7A9}"/>
              </a:ext>
            </a:extLst>
          </p:cNvPr>
          <p:cNvSpPr/>
          <p:nvPr/>
        </p:nvSpPr>
        <p:spPr>
          <a:xfrm>
            <a:off x="841753" y="4069292"/>
            <a:ext cx="2994991" cy="36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Semántico</a:t>
            </a:r>
          </a:p>
        </p:txBody>
      </p:sp>
      <p:sp>
        <p:nvSpPr>
          <p:cNvPr id="20" name="Rectángulo: esquinas redondeadas 18">
            <a:extLst>
              <a:ext uri="{FF2B5EF4-FFF2-40B4-BE49-F238E27FC236}">
                <a16:creationId xmlns:a16="http://schemas.microsoft.com/office/drawing/2014/main" xmlns="" id="{5743A2B9-FCFC-A74E-BF08-5E6251F2AFF4}"/>
              </a:ext>
            </a:extLst>
          </p:cNvPr>
          <p:cNvSpPr/>
          <p:nvPr/>
        </p:nvSpPr>
        <p:spPr>
          <a:xfrm>
            <a:off x="859938" y="4593433"/>
            <a:ext cx="2994991" cy="3693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Técnico</a:t>
            </a:r>
          </a:p>
        </p:txBody>
      </p:sp>
      <p:sp>
        <p:nvSpPr>
          <p:cNvPr id="21" name="Flecha: a la izquierda y derecha 19">
            <a:extLst>
              <a:ext uri="{FF2B5EF4-FFF2-40B4-BE49-F238E27FC236}">
                <a16:creationId xmlns:a16="http://schemas.microsoft.com/office/drawing/2014/main" xmlns="" id="{054489A9-5316-5247-BAA4-22AF2E85879B}"/>
              </a:ext>
            </a:extLst>
          </p:cNvPr>
          <p:cNvSpPr/>
          <p:nvPr/>
        </p:nvSpPr>
        <p:spPr>
          <a:xfrm>
            <a:off x="614512" y="1758795"/>
            <a:ext cx="3599678" cy="5859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CuadroTexto 21">
            <a:extLst>
              <a:ext uri="{FF2B5EF4-FFF2-40B4-BE49-F238E27FC236}">
                <a16:creationId xmlns:a16="http://schemas.microsoft.com/office/drawing/2014/main" xmlns="" id="{03193C3E-F6A5-8744-A4C3-5013644F499A}"/>
              </a:ext>
            </a:extLst>
          </p:cNvPr>
          <p:cNvSpPr txBox="1"/>
          <p:nvPr/>
        </p:nvSpPr>
        <p:spPr>
          <a:xfrm>
            <a:off x="1775520" y="1866310"/>
            <a:ext cx="1116011" cy="369332"/>
          </a:xfrm>
          <a:prstGeom prst="rect">
            <a:avLst/>
          </a:prstGeom>
          <a:noFill/>
        </p:spPr>
        <p:txBody>
          <a:bodyPr wrap="none" rtlCol="0">
            <a:spAutoFit/>
          </a:bodyPr>
          <a:lstStyle/>
          <a:p>
            <a:r>
              <a:rPr lang="es-ES" b="1" dirty="0">
                <a:solidFill>
                  <a:schemeClr val="bg1"/>
                </a:solidFill>
                <a:latin typeface="+mj-lt"/>
              </a:rPr>
              <a:t>Principios</a:t>
            </a:r>
          </a:p>
        </p:txBody>
      </p:sp>
      <p:sp>
        <p:nvSpPr>
          <p:cNvPr id="23" name="Rectángulo: esquinas redondeadas 21">
            <a:extLst>
              <a:ext uri="{FF2B5EF4-FFF2-40B4-BE49-F238E27FC236}">
                <a16:creationId xmlns:a16="http://schemas.microsoft.com/office/drawing/2014/main" xmlns="" id="{413F8957-25EC-914B-A445-920DE6FB47AD}"/>
              </a:ext>
            </a:extLst>
          </p:cNvPr>
          <p:cNvSpPr/>
          <p:nvPr/>
        </p:nvSpPr>
        <p:spPr>
          <a:xfrm>
            <a:off x="588008" y="5459893"/>
            <a:ext cx="1784130" cy="492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Modelo de madurez</a:t>
            </a:r>
          </a:p>
        </p:txBody>
      </p:sp>
      <p:sp>
        <p:nvSpPr>
          <p:cNvPr id="24" name="Rectángulo: esquinas redondeadas 22">
            <a:extLst>
              <a:ext uri="{FF2B5EF4-FFF2-40B4-BE49-F238E27FC236}">
                <a16:creationId xmlns:a16="http://schemas.microsoft.com/office/drawing/2014/main" xmlns="" id="{F186EEE0-7DBE-E745-9FE7-26602EE922FD}"/>
              </a:ext>
            </a:extLst>
          </p:cNvPr>
          <p:cNvSpPr/>
          <p:nvPr/>
        </p:nvSpPr>
        <p:spPr>
          <a:xfrm>
            <a:off x="2436927" y="5452192"/>
            <a:ext cx="1784130" cy="4997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Herramientas</a:t>
            </a:r>
          </a:p>
        </p:txBody>
      </p:sp>
      <p:sp>
        <p:nvSpPr>
          <p:cNvPr id="26" name="Rectángulo 25">
            <a:extLst>
              <a:ext uri="{FF2B5EF4-FFF2-40B4-BE49-F238E27FC236}">
                <a16:creationId xmlns:a16="http://schemas.microsoft.com/office/drawing/2014/main" xmlns="" id="{D80AC116-26D6-1C4E-9AA4-4A210407F7DE}"/>
              </a:ext>
            </a:extLst>
          </p:cNvPr>
          <p:cNvSpPr/>
          <p:nvPr/>
        </p:nvSpPr>
        <p:spPr>
          <a:xfrm>
            <a:off x="911424" y="332656"/>
            <a:ext cx="10195158" cy="954107"/>
          </a:xfrm>
          <a:prstGeom prst="rect">
            <a:avLst/>
          </a:prstGeom>
        </p:spPr>
        <p:txBody>
          <a:bodyPr wrap="square">
            <a:spAutoFit/>
          </a:bodyPr>
          <a:lstStyle/>
          <a:p>
            <a:pPr algn="ctr"/>
            <a:r>
              <a:rPr lang="es-ES" sz="2800" b="1" dirty="0">
                <a:solidFill>
                  <a:srgbClr val="2D6DF3"/>
                </a:solidFill>
                <a:latin typeface="Work Sans" pitchFamily="2" charset="77"/>
              </a:rPr>
              <a:t>Estrategia de Transformación Digital sustentada en dos elementos</a:t>
            </a:r>
          </a:p>
        </p:txBody>
      </p:sp>
    </p:spTree>
    <p:extLst>
      <p:ext uri="{BB962C8B-B14F-4D97-AF65-F5344CB8AC3E}">
        <p14:creationId xmlns:p14="http://schemas.microsoft.com/office/powerpoint/2010/main" val="112941501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53"/>
        <p:cNvGrpSpPr/>
        <p:nvPr/>
      </p:nvGrpSpPr>
      <p:grpSpPr>
        <a:xfrm>
          <a:off x="0" y="0"/>
          <a:ext cx="0" cy="0"/>
          <a:chOff x="0" y="0"/>
          <a:chExt cx="0" cy="0"/>
        </a:xfrm>
      </p:grpSpPr>
      <p:sp>
        <p:nvSpPr>
          <p:cNvPr id="6454" name="Google Shape;6454;p47"/>
          <p:cNvSpPr/>
          <p:nvPr/>
        </p:nvSpPr>
        <p:spPr>
          <a:xfrm>
            <a:off x="487680" y="1502488"/>
            <a:ext cx="4584600" cy="518269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55" name="Google Shape;6455;p47"/>
          <p:cNvSpPr/>
          <p:nvPr/>
        </p:nvSpPr>
        <p:spPr>
          <a:xfrm>
            <a:off x="5484256" y="2581109"/>
            <a:ext cx="5929800" cy="1260900"/>
          </a:xfrm>
          <a:prstGeom prst="rect">
            <a:avLst/>
          </a:prstGeom>
          <a:solidFill>
            <a:srgbClr val="2F6F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Work Sans"/>
              <a:ea typeface="Work Sans"/>
              <a:cs typeface="Work Sans"/>
              <a:sym typeface="Work Sans"/>
            </a:endParaRPr>
          </a:p>
        </p:txBody>
      </p:sp>
      <p:sp>
        <p:nvSpPr>
          <p:cNvPr id="6457" name="Google Shape;6457;p47"/>
          <p:cNvSpPr/>
          <p:nvPr/>
        </p:nvSpPr>
        <p:spPr>
          <a:xfrm>
            <a:off x="642644" y="4641553"/>
            <a:ext cx="4224000" cy="1754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1800" dirty="0">
                <a:solidFill>
                  <a:srgbClr val="2F6FEB"/>
                </a:solidFill>
                <a:latin typeface="Work Sans"/>
                <a:ea typeface="Work Sans"/>
                <a:cs typeface="Work Sans"/>
                <a:sym typeface="Work Sans"/>
              </a:rPr>
              <a:t>Son un conjunto de soluciones tecnológicas que buscan facilitar a los ciudadanos su interacción con las entidades públicas y optimizar la labor del Estado. Son de uso gratuito para el ciudadano.</a:t>
            </a:r>
            <a:endParaRPr dirty="0"/>
          </a:p>
        </p:txBody>
      </p:sp>
      <p:pic>
        <p:nvPicPr>
          <p:cNvPr id="6459" name="Google Shape;6459;p47"/>
          <p:cNvPicPr preferRelativeResize="0"/>
          <p:nvPr/>
        </p:nvPicPr>
        <p:blipFill rotWithShape="1">
          <a:blip r:embed="rId3">
            <a:alphaModFix/>
          </a:blip>
          <a:srcRect/>
          <a:stretch/>
        </p:blipFill>
        <p:spPr>
          <a:xfrm>
            <a:off x="2135713" y="2765870"/>
            <a:ext cx="1524144" cy="1524144"/>
          </a:xfrm>
          <a:prstGeom prst="rect">
            <a:avLst/>
          </a:prstGeom>
          <a:noFill/>
          <a:ln>
            <a:noFill/>
          </a:ln>
        </p:spPr>
      </p:pic>
      <p:sp>
        <p:nvSpPr>
          <p:cNvPr id="6460" name="Google Shape;6460;p47"/>
          <p:cNvSpPr/>
          <p:nvPr/>
        </p:nvSpPr>
        <p:spPr>
          <a:xfrm>
            <a:off x="5632241" y="2646619"/>
            <a:ext cx="47937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a:solidFill>
                  <a:schemeClr val="lt1"/>
                </a:solidFill>
                <a:latin typeface="Work Sans"/>
                <a:ea typeface="Work Sans"/>
                <a:cs typeface="Work Sans"/>
                <a:sym typeface="Work Sans"/>
              </a:rPr>
              <a:t>Interoperabilidad: </a:t>
            </a:r>
            <a:endParaRPr/>
          </a:p>
          <a:p>
            <a:pPr marL="0" marR="0" lvl="0" indent="0" algn="l" rtl="0">
              <a:spcBef>
                <a:spcPts val="0"/>
              </a:spcBef>
              <a:spcAft>
                <a:spcPts val="0"/>
              </a:spcAft>
              <a:buNone/>
            </a:pPr>
            <a:endParaRPr sz="1400" b="1">
              <a:solidFill>
                <a:schemeClr val="lt1"/>
              </a:solidFill>
              <a:latin typeface="Work Sans"/>
              <a:ea typeface="Work Sans"/>
              <a:cs typeface="Work Sans"/>
              <a:sym typeface="Work Sans"/>
            </a:endParaRPr>
          </a:p>
          <a:p>
            <a:pPr marL="0" marR="0" lvl="0" indent="0" algn="l" rtl="0">
              <a:spcBef>
                <a:spcPts val="0"/>
              </a:spcBef>
              <a:spcAft>
                <a:spcPts val="0"/>
              </a:spcAft>
              <a:buNone/>
            </a:pPr>
            <a:r>
              <a:rPr lang="es-CO" sz="1400">
                <a:solidFill>
                  <a:schemeClr val="lt1"/>
                </a:solidFill>
                <a:latin typeface="Work Sans"/>
                <a:ea typeface="Work Sans"/>
                <a:cs typeface="Work Sans"/>
                <a:sym typeface="Work Sans"/>
              </a:rPr>
              <a:t>Es el servicio de intercambio de información seguro y eficiente para los sistemas de información de las entidades.</a:t>
            </a:r>
            <a:endParaRPr/>
          </a:p>
        </p:txBody>
      </p:sp>
      <p:sp>
        <p:nvSpPr>
          <p:cNvPr id="6461" name="Google Shape;6461;p47"/>
          <p:cNvSpPr/>
          <p:nvPr/>
        </p:nvSpPr>
        <p:spPr>
          <a:xfrm>
            <a:off x="5977721" y="4009230"/>
            <a:ext cx="5929800" cy="1263000"/>
          </a:xfrm>
          <a:prstGeom prst="rect">
            <a:avLst/>
          </a:prstGeom>
          <a:solidFill>
            <a:srgbClr val="2F6F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Work Sans"/>
              <a:ea typeface="Work Sans"/>
              <a:cs typeface="Work Sans"/>
              <a:sym typeface="Work Sans"/>
            </a:endParaRPr>
          </a:p>
        </p:txBody>
      </p:sp>
      <p:grpSp>
        <p:nvGrpSpPr>
          <p:cNvPr id="6462" name="Google Shape;6462;p47"/>
          <p:cNvGrpSpPr/>
          <p:nvPr/>
        </p:nvGrpSpPr>
        <p:grpSpPr>
          <a:xfrm>
            <a:off x="5337388" y="3933056"/>
            <a:ext cx="1542120" cy="1462578"/>
            <a:chOff x="29921" y="2057432"/>
            <a:chExt cx="1651800" cy="1566600"/>
          </a:xfrm>
        </p:grpSpPr>
        <p:sp>
          <p:nvSpPr>
            <p:cNvPr id="6463" name="Google Shape;6463;p47"/>
            <p:cNvSpPr/>
            <p:nvPr/>
          </p:nvSpPr>
          <p:spPr>
            <a:xfrm>
              <a:off x="29921" y="2057432"/>
              <a:ext cx="1651800" cy="1566600"/>
            </a:xfrm>
            <a:prstGeom prst="ellipse">
              <a:avLst/>
            </a:prstGeom>
            <a:solidFill>
              <a:srgbClr val="2F6FEB"/>
            </a:solidFill>
            <a:ln w="50800" cap="flat" cmpd="sng">
              <a:solidFill>
                <a:schemeClr val="lt1"/>
              </a:solidFill>
              <a:prstDash val="solid"/>
              <a:miter lim="800000"/>
              <a:headEnd type="none" w="sm" len="sm"/>
              <a:tailEnd type="none" w="sm" len="sm"/>
            </a:ln>
            <a:effectLst>
              <a:softEdge rad="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Work Sans"/>
                <a:ea typeface="Work Sans"/>
                <a:cs typeface="Work Sans"/>
                <a:sym typeface="Work Sans"/>
              </a:endParaRPr>
            </a:p>
          </p:txBody>
        </p:sp>
        <p:pic>
          <p:nvPicPr>
            <p:cNvPr id="6464" name="Google Shape;6464;p47"/>
            <p:cNvPicPr preferRelativeResize="0"/>
            <p:nvPr/>
          </p:nvPicPr>
          <p:blipFill rotWithShape="1">
            <a:blip r:embed="rId4">
              <a:alphaModFix/>
            </a:blip>
            <a:srcRect/>
            <a:stretch/>
          </p:blipFill>
          <p:spPr>
            <a:xfrm>
              <a:off x="398206" y="2355259"/>
              <a:ext cx="939162" cy="939162"/>
            </a:xfrm>
            <a:prstGeom prst="rect">
              <a:avLst/>
            </a:prstGeom>
            <a:noFill/>
            <a:ln>
              <a:noFill/>
            </a:ln>
          </p:spPr>
        </p:pic>
      </p:grpSp>
      <p:sp>
        <p:nvSpPr>
          <p:cNvPr id="6465" name="Google Shape;6465;p47"/>
          <p:cNvSpPr/>
          <p:nvPr/>
        </p:nvSpPr>
        <p:spPr>
          <a:xfrm>
            <a:off x="6931462" y="4060711"/>
            <a:ext cx="48906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a:solidFill>
                  <a:schemeClr val="lt1"/>
                </a:solidFill>
                <a:latin typeface="Work Sans"/>
                <a:ea typeface="Work Sans"/>
                <a:cs typeface="Work Sans"/>
                <a:sym typeface="Work Sans"/>
              </a:rPr>
              <a:t>Autenticación Digital:</a:t>
            </a:r>
            <a:endParaRPr/>
          </a:p>
          <a:p>
            <a:pPr marL="0" marR="0" lvl="0" indent="0" algn="l" rtl="0">
              <a:spcBef>
                <a:spcPts val="0"/>
              </a:spcBef>
              <a:spcAft>
                <a:spcPts val="0"/>
              </a:spcAft>
              <a:buNone/>
            </a:pPr>
            <a:endParaRPr sz="1400" b="1">
              <a:solidFill>
                <a:schemeClr val="lt1"/>
              </a:solidFill>
              <a:latin typeface="Work Sans"/>
              <a:ea typeface="Work Sans"/>
              <a:cs typeface="Work Sans"/>
              <a:sym typeface="Work Sans"/>
            </a:endParaRPr>
          </a:p>
          <a:p>
            <a:pPr marL="0" marR="0" lvl="0" indent="0" algn="l" rtl="0">
              <a:spcBef>
                <a:spcPts val="0"/>
              </a:spcBef>
              <a:spcAft>
                <a:spcPts val="0"/>
              </a:spcAft>
              <a:buNone/>
            </a:pPr>
            <a:r>
              <a:rPr lang="es-CO" sz="1400">
                <a:solidFill>
                  <a:schemeClr val="lt1"/>
                </a:solidFill>
                <a:latin typeface="Work Sans"/>
                <a:ea typeface="Work Sans"/>
                <a:cs typeface="Work Sans"/>
                <a:sym typeface="Work Sans"/>
              </a:rPr>
              <a:t>Servicio de validación de atributos de identidad, que les permite a los usuarios acceder de un modo seguro y confiable a los servicios de las entidades.</a:t>
            </a:r>
            <a:endParaRPr/>
          </a:p>
        </p:txBody>
      </p:sp>
      <p:sp>
        <p:nvSpPr>
          <p:cNvPr id="6466" name="Google Shape;6466;p47"/>
          <p:cNvSpPr/>
          <p:nvPr/>
        </p:nvSpPr>
        <p:spPr>
          <a:xfrm>
            <a:off x="5484256" y="5491824"/>
            <a:ext cx="5610600" cy="1260900"/>
          </a:xfrm>
          <a:prstGeom prst="rect">
            <a:avLst/>
          </a:prstGeom>
          <a:solidFill>
            <a:srgbClr val="2F6F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a:solidFill>
                <a:schemeClr val="lt1"/>
              </a:solidFill>
              <a:latin typeface="Work Sans"/>
              <a:ea typeface="Work Sans"/>
              <a:cs typeface="Work Sans"/>
              <a:sym typeface="Work Sans"/>
            </a:endParaRPr>
          </a:p>
        </p:txBody>
      </p:sp>
      <p:sp>
        <p:nvSpPr>
          <p:cNvPr id="6467" name="Google Shape;6467;p47"/>
          <p:cNvSpPr/>
          <p:nvPr/>
        </p:nvSpPr>
        <p:spPr>
          <a:xfrm>
            <a:off x="5609051" y="5553835"/>
            <a:ext cx="47718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a:solidFill>
                  <a:schemeClr val="lt1"/>
                </a:solidFill>
                <a:latin typeface="Work Sans"/>
                <a:ea typeface="Work Sans"/>
                <a:cs typeface="Work Sans"/>
                <a:sym typeface="Work Sans"/>
              </a:rPr>
              <a:t>Carpeta Ciudadana Digital:</a:t>
            </a:r>
            <a:endParaRPr/>
          </a:p>
          <a:p>
            <a:pPr marL="0" marR="0" lvl="0" indent="0" algn="l" rtl="0">
              <a:spcBef>
                <a:spcPts val="0"/>
              </a:spcBef>
              <a:spcAft>
                <a:spcPts val="0"/>
              </a:spcAft>
              <a:buNone/>
            </a:pPr>
            <a:endParaRPr sz="1400" b="1">
              <a:solidFill>
                <a:schemeClr val="lt1"/>
              </a:solidFill>
              <a:latin typeface="Work Sans"/>
              <a:ea typeface="Work Sans"/>
              <a:cs typeface="Work Sans"/>
              <a:sym typeface="Work Sans"/>
            </a:endParaRPr>
          </a:p>
          <a:p>
            <a:pPr marL="0" marR="0" lvl="0" indent="0" algn="l" rtl="0">
              <a:spcBef>
                <a:spcPts val="0"/>
              </a:spcBef>
              <a:spcAft>
                <a:spcPts val="0"/>
              </a:spcAft>
              <a:buNone/>
            </a:pPr>
            <a:r>
              <a:rPr lang="es-CO" sz="1400">
                <a:solidFill>
                  <a:schemeClr val="lt1"/>
                </a:solidFill>
                <a:latin typeface="Work Sans"/>
                <a:ea typeface="Work Sans"/>
                <a:cs typeface="Work Sans"/>
                <a:sym typeface="Work Sans"/>
              </a:rPr>
              <a:t>Acceso digital único para la consulta y actualización de la información almacenada en la Administración Pública.</a:t>
            </a:r>
            <a:endParaRPr sz="1400">
              <a:solidFill>
                <a:schemeClr val="lt1"/>
              </a:solidFill>
              <a:latin typeface="Work Sans"/>
              <a:ea typeface="Work Sans"/>
              <a:cs typeface="Work Sans"/>
              <a:sym typeface="Work Sans"/>
            </a:endParaRPr>
          </a:p>
        </p:txBody>
      </p:sp>
      <p:grpSp>
        <p:nvGrpSpPr>
          <p:cNvPr id="6468" name="Google Shape;6468;p47"/>
          <p:cNvGrpSpPr/>
          <p:nvPr/>
        </p:nvGrpSpPr>
        <p:grpSpPr>
          <a:xfrm>
            <a:off x="10464552" y="5350046"/>
            <a:ext cx="1509700" cy="1482043"/>
            <a:chOff x="8229600" y="1484784"/>
            <a:chExt cx="644400" cy="633000"/>
          </a:xfrm>
        </p:grpSpPr>
        <p:sp>
          <p:nvSpPr>
            <p:cNvPr id="6469" name="Google Shape;6469;p47"/>
            <p:cNvSpPr/>
            <p:nvPr/>
          </p:nvSpPr>
          <p:spPr>
            <a:xfrm>
              <a:off x="8229600" y="1484784"/>
              <a:ext cx="644400" cy="633000"/>
            </a:xfrm>
            <a:prstGeom prst="ellipse">
              <a:avLst/>
            </a:prstGeom>
            <a:solidFill>
              <a:srgbClr val="2F6FEB"/>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Work Sans"/>
                <a:ea typeface="Work Sans"/>
                <a:cs typeface="Work Sans"/>
                <a:sym typeface="Work Sans"/>
              </a:endParaRPr>
            </a:p>
          </p:txBody>
        </p:sp>
        <p:pic>
          <p:nvPicPr>
            <p:cNvPr id="6470" name="Google Shape;6470;p47"/>
            <p:cNvPicPr preferRelativeResize="0"/>
            <p:nvPr/>
          </p:nvPicPr>
          <p:blipFill rotWithShape="1">
            <a:blip r:embed="rId5">
              <a:alphaModFix/>
            </a:blip>
            <a:srcRect/>
            <a:stretch/>
          </p:blipFill>
          <p:spPr>
            <a:xfrm>
              <a:off x="8364081" y="1587223"/>
              <a:ext cx="437213" cy="437213"/>
            </a:xfrm>
            <a:prstGeom prst="rect">
              <a:avLst/>
            </a:prstGeom>
            <a:noFill/>
            <a:ln>
              <a:noFill/>
            </a:ln>
          </p:spPr>
        </p:pic>
      </p:grpSp>
      <p:sp>
        <p:nvSpPr>
          <p:cNvPr id="6471" name="Google Shape;6471;p47"/>
          <p:cNvSpPr/>
          <p:nvPr/>
        </p:nvSpPr>
        <p:spPr>
          <a:xfrm>
            <a:off x="10396855" y="2470556"/>
            <a:ext cx="1542300" cy="1462500"/>
          </a:xfrm>
          <a:prstGeom prst="ellipse">
            <a:avLst/>
          </a:prstGeom>
          <a:solidFill>
            <a:srgbClr val="2F6FEB"/>
          </a:solidFill>
          <a:ln w="50800" cap="flat" cmpd="sng">
            <a:solidFill>
              <a:schemeClr val="lt1"/>
            </a:solidFill>
            <a:prstDash val="solid"/>
            <a:miter lim="800000"/>
            <a:headEnd type="none" w="sm" len="sm"/>
            <a:tailEnd type="none" w="sm" len="sm"/>
          </a:ln>
          <a:effectLst>
            <a:softEdge rad="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Work Sans"/>
              <a:ea typeface="Work Sans"/>
              <a:cs typeface="Work Sans"/>
              <a:sym typeface="Work Sans"/>
            </a:endParaRPr>
          </a:p>
        </p:txBody>
      </p:sp>
      <p:pic>
        <p:nvPicPr>
          <p:cNvPr id="6472" name="Google Shape;6472;p47"/>
          <p:cNvPicPr preferRelativeResize="0"/>
          <p:nvPr/>
        </p:nvPicPr>
        <p:blipFill rotWithShape="1">
          <a:blip r:embed="rId6">
            <a:alphaModFix/>
          </a:blip>
          <a:srcRect l="68072" t="30715" r="8678" b="24865"/>
          <a:stretch/>
        </p:blipFill>
        <p:spPr>
          <a:xfrm>
            <a:off x="10517108" y="2566180"/>
            <a:ext cx="1150095" cy="1235036"/>
          </a:xfrm>
          <a:prstGeom prst="rect">
            <a:avLst/>
          </a:prstGeom>
          <a:noFill/>
          <a:ln>
            <a:noFill/>
          </a:ln>
        </p:spPr>
      </p:pic>
      <p:sp>
        <p:nvSpPr>
          <p:cNvPr id="6473" name="Google Shape;6473;p47"/>
          <p:cNvSpPr txBox="1"/>
          <p:nvPr/>
        </p:nvSpPr>
        <p:spPr>
          <a:xfrm>
            <a:off x="1002420" y="1726018"/>
            <a:ext cx="37908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800" b="1" dirty="0">
                <a:solidFill>
                  <a:srgbClr val="2F6FEB"/>
                </a:solidFill>
                <a:latin typeface="Work Sans"/>
                <a:ea typeface="Work Sans"/>
                <a:cs typeface="Work Sans"/>
                <a:sym typeface="Work Sans"/>
              </a:rPr>
              <a:t>¿Qué son los Servicios Ciudadanos Digitales (SCD)?</a:t>
            </a:r>
            <a:endParaRPr dirty="0"/>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22" name="Rectángulo 21">
            <a:extLst>
              <a:ext uri="{FF2B5EF4-FFF2-40B4-BE49-F238E27FC236}">
                <a16:creationId xmlns:a16="http://schemas.microsoft.com/office/drawing/2014/main" xmlns="" id="{749E0AFD-C49E-7F41-AA8C-955BC48FA698}"/>
              </a:ext>
            </a:extLst>
          </p:cNvPr>
          <p:cNvSpPr/>
          <p:nvPr/>
        </p:nvSpPr>
        <p:spPr>
          <a:xfrm>
            <a:off x="911424" y="332656"/>
            <a:ext cx="10195158" cy="954107"/>
          </a:xfrm>
          <a:prstGeom prst="rect">
            <a:avLst/>
          </a:prstGeom>
        </p:spPr>
        <p:txBody>
          <a:bodyPr wrap="square">
            <a:spAutoFit/>
          </a:bodyPr>
          <a:lstStyle/>
          <a:p>
            <a:pPr algn="ctr"/>
            <a:r>
              <a:rPr lang="es-ES" sz="2800" b="1" dirty="0">
                <a:solidFill>
                  <a:srgbClr val="2D6DF3"/>
                </a:solidFill>
                <a:latin typeface="Work Sans" pitchFamily="2" charset="77"/>
              </a:rPr>
              <a:t>Estrategia de Transformación Digital sustentada en dos elementos</a:t>
            </a:r>
          </a:p>
        </p:txBody>
      </p:sp>
      <p:sp>
        <p:nvSpPr>
          <p:cNvPr id="23" name="Rectángulo 22">
            <a:extLst>
              <a:ext uri="{FF2B5EF4-FFF2-40B4-BE49-F238E27FC236}">
                <a16:creationId xmlns:a16="http://schemas.microsoft.com/office/drawing/2014/main" xmlns="" id="{D0414C10-9C4E-324D-88AE-0CD429EE59BA}"/>
              </a:ext>
            </a:extLst>
          </p:cNvPr>
          <p:cNvSpPr/>
          <p:nvPr/>
        </p:nvSpPr>
        <p:spPr>
          <a:xfrm>
            <a:off x="5439429" y="1178749"/>
            <a:ext cx="6534823" cy="954107"/>
          </a:xfrm>
          <a:prstGeom prst="rect">
            <a:avLst/>
          </a:prstGeom>
        </p:spPr>
        <p:txBody>
          <a:bodyPr wrap="square">
            <a:spAutoFit/>
          </a:bodyPr>
          <a:lstStyle/>
          <a:p>
            <a:r>
              <a:rPr lang="es-ES" sz="2800" b="1" dirty="0">
                <a:solidFill>
                  <a:srgbClr val="FF2F92"/>
                </a:solidFill>
                <a:latin typeface="Work Sans" pitchFamily="2" charset="77"/>
              </a:rPr>
              <a:t>2. Modelo de Servicios Ciudadanos Digitales</a:t>
            </a:r>
          </a:p>
        </p:txBody>
      </p:sp>
    </p:spTree>
    <p:extLst>
      <p:ext uri="{BB962C8B-B14F-4D97-AF65-F5344CB8AC3E}">
        <p14:creationId xmlns:p14="http://schemas.microsoft.com/office/powerpoint/2010/main" val="3265878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xmlns="" id="{37939DEA-354E-6246-80E6-77899E288837}"/>
              </a:ext>
            </a:extLst>
          </p:cNvPr>
          <p:cNvSpPr/>
          <p:nvPr/>
        </p:nvSpPr>
        <p:spPr>
          <a:xfrm>
            <a:off x="-74306" y="-27384"/>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39" name="Rectángulo 38">
            <a:extLst>
              <a:ext uri="{FF2B5EF4-FFF2-40B4-BE49-F238E27FC236}">
                <a16:creationId xmlns:a16="http://schemas.microsoft.com/office/drawing/2014/main" xmlns="" id="{429D2E46-612C-4271-A2E4-131C25277B79}"/>
              </a:ext>
            </a:extLst>
          </p:cNvPr>
          <p:cNvSpPr/>
          <p:nvPr/>
        </p:nvSpPr>
        <p:spPr>
          <a:xfrm>
            <a:off x="1662113" y="531733"/>
            <a:ext cx="8767762" cy="1060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900"/>
          </a:p>
        </p:txBody>
      </p:sp>
      <p:sp>
        <p:nvSpPr>
          <p:cNvPr id="26" name="Rectángulo 25">
            <a:extLst>
              <a:ext uri="{FF2B5EF4-FFF2-40B4-BE49-F238E27FC236}">
                <a16:creationId xmlns:a16="http://schemas.microsoft.com/office/drawing/2014/main" xmlns="" id="{D80AC116-26D6-1C4E-9AA4-4A210407F7DE}"/>
              </a:ext>
            </a:extLst>
          </p:cNvPr>
          <p:cNvSpPr/>
          <p:nvPr/>
        </p:nvSpPr>
        <p:spPr>
          <a:xfrm>
            <a:off x="911424" y="332656"/>
            <a:ext cx="10195158" cy="954107"/>
          </a:xfrm>
          <a:prstGeom prst="rect">
            <a:avLst/>
          </a:prstGeom>
        </p:spPr>
        <p:txBody>
          <a:bodyPr wrap="square">
            <a:spAutoFit/>
          </a:bodyPr>
          <a:lstStyle/>
          <a:p>
            <a:pPr algn="ctr"/>
            <a:r>
              <a:rPr lang="es-ES" sz="2800" b="1" dirty="0">
                <a:solidFill>
                  <a:srgbClr val="2D6DF3"/>
                </a:solidFill>
                <a:latin typeface="Work Sans" pitchFamily="2" charset="77"/>
              </a:rPr>
              <a:t>Herramientas tecnológicas para las transformación digital de la administración pública</a:t>
            </a:r>
          </a:p>
        </p:txBody>
      </p:sp>
      <p:grpSp>
        <p:nvGrpSpPr>
          <p:cNvPr id="2" name="Grupo 1">
            <a:extLst>
              <a:ext uri="{FF2B5EF4-FFF2-40B4-BE49-F238E27FC236}">
                <a16:creationId xmlns:a16="http://schemas.microsoft.com/office/drawing/2014/main" xmlns="" id="{82420A3C-6098-4CE9-986C-7F5BADF54F76}"/>
              </a:ext>
            </a:extLst>
          </p:cNvPr>
          <p:cNvGrpSpPr/>
          <p:nvPr/>
        </p:nvGrpSpPr>
        <p:grpSpPr>
          <a:xfrm>
            <a:off x="3503713" y="1340768"/>
            <a:ext cx="8496943" cy="5222706"/>
            <a:chOff x="110471" y="1097592"/>
            <a:chExt cx="9297896" cy="5715019"/>
          </a:xfrm>
        </p:grpSpPr>
        <p:sp>
          <p:nvSpPr>
            <p:cNvPr id="25" name="7 Rectángulo">
              <a:extLst>
                <a:ext uri="{FF2B5EF4-FFF2-40B4-BE49-F238E27FC236}">
                  <a16:creationId xmlns:a16="http://schemas.microsoft.com/office/drawing/2014/main" xmlns="" id="{5E1F8AD7-9BC0-3A4E-920C-5D1E877374DE}"/>
                </a:ext>
              </a:extLst>
            </p:cNvPr>
            <p:cNvSpPr/>
            <p:nvPr/>
          </p:nvSpPr>
          <p:spPr>
            <a:xfrm>
              <a:off x="4130199" y="3856904"/>
              <a:ext cx="1269577" cy="400110"/>
            </a:xfrm>
            <a:prstGeom prst="rect">
              <a:avLst/>
            </a:prstGeom>
          </p:spPr>
          <p:txBody>
            <a:bodyPr wrap="square">
              <a:spAutoFit/>
            </a:bodyPr>
            <a:lstStyle/>
            <a:p>
              <a:pPr algn="ctr"/>
              <a:r>
                <a:rPr lang="es-ES_tradnl" sz="1000" b="1" dirty="0">
                  <a:solidFill>
                    <a:schemeClr val="bg1">
                      <a:lumMod val="50000"/>
                    </a:schemeClr>
                  </a:solidFill>
                  <a:latin typeface="Century Gothic"/>
                  <a:cs typeface="Century Gothic"/>
                </a:rPr>
                <a:t>ARTICULADOR</a:t>
              </a:r>
            </a:p>
            <a:p>
              <a:pPr algn="ctr"/>
              <a:r>
                <a:rPr lang="es-ES_tradnl" sz="1000" b="1" dirty="0">
                  <a:solidFill>
                    <a:schemeClr val="bg1">
                      <a:lumMod val="50000"/>
                    </a:schemeClr>
                  </a:solidFill>
                  <a:latin typeface="Century Gothic"/>
                  <a:cs typeface="Century Gothic"/>
                </a:rPr>
                <a:t>(AND)</a:t>
              </a:r>
            </a:p>
          </p:txBody>
        </p:sp>
        <p:sp>
          <p:nvSpPr>
            <p:cNvPr id="27" name="7 Rectángulo">
              <a:extLst>
                <a:ext uri="{FF2B5EF4-FFF2-40B4-BE49-F238E27FC236}">
                  <a16:creationId xmlns:a16="http://schemas.microsoft.com/office/drawing/2014/main" xmlns="" id="{A23BFD3C-A96F-A748-A271-1EBE4D679693}"/>
                </a:ext>
              </a:extLst>
            </p:cNvPr>
            <p:cNvSpPr/>
            <p:nvPr/>
          </p:nvSpPr>
          <p:spPr>
            <a:xfrm rot="16200000">
              <a:off x="8524360" y="2749636"/>
              <a:ext cx="1367903" cy="400110"/>
            </a:xfrm>
            <a:prstGeom prst="rect">
              <a:avLst/>
            </a:prstGeom>
          </p:spPr>
          <p:txBody>
            <a:bodyPr wrap="square">
              <a:spAutoFit/>
            </a:bodyPr>
            <a:lstStyle/>
            <a:p>
              <a:pPr algn="ctr"/>
              <a:r>
                <a:rPr lang="es-ES_tradnl" sz="1000" b="1" dirty="0">
                  <a:solidFill>
                    <a:schemeClr val="bg1">
                      <a:lumMod val="50000"/>
                    </a:schemeClr>
                  </a:solidFill>
                  <a:latin typeface="Century Gothic"/>
                  <a:cs typeface="Century Gothic"/>
                </a:rPr>
                <a:t>PRESTADORES DE </a:t>
              </a:r>
            </a:p>
            <a:p>
              <a:pPr algn="ctr"/>
              <a:r>
                <a:rPr lang="es-ES_tradnl" sz="1000" b="1" dirty="0">
                  <a:solidFill>
                    <a:schemeClr val="bg1">
                      <a:lumMod val="50000"/>
                    </a:schemeClr>
                  </a:solidFill>
                  <a:latin typeface="Century Gothic"/>
                  <a:cs typeface="Century Gothic"/>
                </a:rPr>
                <a:t>SERVIVIO</a:t>
              </a:r>
            </a:p>
          </p:txBody>
        </p:sp>
        <p:grpSp>
          <p:nvGrpSpPr>
            <p:cNvPr id="28" name="Grupo 27">
              <a:extLst>
                <a:ext uri="{FF2B5EF4-FFF2-40B4-BE49-F238E27FC236}">
                  <a16:creationId xmlns:a16="http://schemas.microsoft.com/office/drawing/2014/main" xmlns="" id="{AC3762AE-5371-A545-9AC0-B084A557AE38}"/>
                </a:ext>
              </a:extLst>
            </p:cNvPr>
            <p:cNvGrpSpPr/>
            <p:nvPr/>
          </p:nvGrpSpPr>
          <p:grpSpPr>
            <a:xfrm>
              <a:off x="741422" y="1628035"/>
              <a:ext cx="710988" cy="2411844"/>
              <a:chOff x="2109575" y="1737236"/>
              <a:chExt cx="710988" cy="2411844"/>
            </a:xfrm>
          </p:grpSpPr>
          <p:sp>
            <p:nvSpPr>
              <p:cNvPr id="29" name="Rectángulo redondeado 105">
                <a:extLst>
                  <a:ext uri="{FF2B5EF4-FFF2-40B4-BE49-F238E27FC236}">
                    <a16:creationId xmlns:a16="http://schemas.microsoft.com/office/drawing/2014/main" xmlns="" id="{CBA26619-ED4B-AD4A-8730-7447D8A53B19}"/>
                  </a:ext>
                </a:extLst>
              </p:cNvPr>
              <p:cNvSpPr/>
              <p:nvPr/>
            </p:nvSpPr>
            <p:spPr>
              <a:xfrm rot="5400000">
                <a:off x="1259147" y="2587664"/>
                <a:ext cx="2411844" cy="710988"/>
              </a:xfrm>
              <a:prstGeom prst="round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p>
            </p:txBody>
          </p:sp>
          <p:pic>
            <p:nvPicPr>
              <p:cNvPr id="30" name="Imagen 23" descr="Captura de pantalla 2014-02-13 a la(s) 21.43.20.png">
                <a:extLst>
                  <a:ext uri="{FF2B5EF4-FFF2-40B4-BE49-F238E27FC236}">
                    <a16:creationId xmlns:a16="http://schemas.microsoft.com/office/drawing/2014/main" xmlns="" id="{622F660F-F4B2-1A45-BB56-C3BFC32E3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225" y="1979693"/>
                <a:ext cx="601605" cy="681708"/>
              </a:xfrm>
              <a:prstGeom prst="rect">
                <a:avLst/>
              </a:prstGeom>
            </p:spPr>
          </p:pic>
          <p:pic>
            <p:nvPicPr>
              <p:cNvPr id="31" name="Imagen 22" descr="Captura de pantalla 2014-02-13 a la(s) 21.41.19.png">
                <a:extLst>
                  <a:ext uri="{FF2B5EF4-FFF2-40B4-BE49-F238E27FC236}">
                    <a16:creationId xmlns:a16="http://schemas.microsoft.com/office/drawing/2014/main" xmlns="" id="{880B3BAD-2E6D-3146-B87A-AA2D79771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2369" y="2736607"/>
                <a:ext cx="492223" cy="524833"/>
              </a:xfrm>
              <a:prstGeom prst="rect">
                <a:avLst/>
              </a:prstGeom>
            </p:spPr>
          </p:pic>
          <p:pic>
            <p:nvPicPr>
              <p:cNvPr id="32" name="Imagen 25" descr="Captura de pantalla 2014-02-13 a la(s) 21.46.59.png">
                <a:extLst>
                  <a:ext uri="{FF2B5EF4-FFF2-40B4-BE49-F238E27FC236}">
                    <a16:creationId xmlns:a16="http://schemas.microsoft.com/office/drawing/2014/main" xmlns="" id="{D858C707-DDF1-2F49-AFBC-C2731A999D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4915" y="3410121"/>
                <a:ext cx="438777" cy="641147"/>
              </a:xfrm>
              <a:prstGeom prst="rect">
                <a:avLst/>
              </a:prstGeom>
            </p:spPr>
          </p:pic>
        </p:grpSp>
        <p:grpSp>
          <p:nvGrpSpPr>
            <p:cNvPr id="33" name="Grupo 32">
              <a:extLst>
                <a:ext uri="{FF2B5EF4-FFF2-40B4-BE49-F238E27FC236}">
                  <a16:creationId xmlns:a16="http://schemas.microsoft.com/office/drawing/2014/main" xmlns="" id="{C059CC31-A7F5-364F-9370-D12A5DCB8DB0}"/>
                </a:ext>
              </a:extLst>
            </p:cNvPr>
            <p:cNvGrpSpPr/>
            <p:nvPr/>
          </p:nvGrpSpPr>
          <p:grpSpPr>
            <a:xfrm>
              <a:off x="4151783" y="5832093"/>
              <a:ext cx="1408716" cy="980518"/>
              <a:chOff x="5047996" y="4709930"/>
              <a:chExt cx="1307382" cy="894182"/>
            </a:xfrm>
          </p:grpSpPr>
          <p:sp>
            <p:nvSpPr>
              <p:cNvPr id="34" name="Rectángulo redondeado 92">
                <a:extLst>
                  <a:ext uri="{FF2B5EF4-FFF2-40B4-BE49-F238E27FC236}">
                    <a16:creationId xmlns:a16="http://schemas.microsoft.com/office/drawing/2014/main" xmlns="" id="{D5D80849-15E7-B14B-8246-B7CD11EC70A3}"/>
                  </a:ext>
                </a:extLst>
              </p:cNvPr>
              <p:cNvSpPr/>
              <p:nvPr/>
            </p:nvSpPr>
            <p:spPr>
              <a:xfrm>
                <a:off x="5047996" y="4709930"/>
                <a:ext cx="1307382" cy="599858"/>
              </a:xfrm>
              <a:prstGeom prst="round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p>
            </p:txBody>
          </p:sp>
          <p:pic>
            <p:nvPicPr>
              <p:cNvPr id="35" name="Imagen 22" descr="Captura de pantalla 2014-02-13 a la(s) 21.41.19.png">
                <a:extLst>
                  <a:ext uri="{FF2B5EF4-FFF2-40B4-BE49-F238E27FC236}">
                    <a16:creationId xmlns:a16="http://schemas.microsoft.com/office/drawing/2014/main" xmlns="" id="{C0423FC7-DD9D-F448-A1BC-2233B9C616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5520" y="4756073"/>
                <a:ext cx="415286" cy="442800"/>
              </a:xfrm>
              <a:prstGeom prst="rect">
                <a:avLst/>
              </a:prstGeom>
            </p:spPr>
          </p:pic>
          <p:pic>
            <p:nvPicPr>
              <p:cNvPr id="36" name="Imagen 35">
                <a:extLst>
                  <a:ext uri="{FF2B5EF4-FFF2-40B4-BE49-F238E27FC236}">
                    <a16:creationId xmlns:a16="http://schemas.microsoft.com/office/drawing/2014/main" xmlns="" id="{3CB1A5F2-4359-DC4B-82F2-DFEE4CF8F1E1}"/>
                  </a:ext>
                </a:extLst>
              </p:cNvPr>
              <p:cNvPicPr>
                <a:picLocks noChangeAspect="1"/>
              </p:cNvPicPr>
              <p:nvPr/>
            </p:nvPicPr>
            <p:blipFill>
              <a:blip r:embed="rId6" cstate="print"/>
              <a:stretch>
                <a:fillRect/>
              </a:stretch>
            </p:blipFill>
            <p:spPr>
              <a:xfrm>
                <a:off x="5155662" y="4756073"/>
                <a:ext cx="461429" cy="461429"/>
              </a:xfrm>
              <a:prstGeom prst="ellipse">
                <a:avLst/>
              </a:prstGeom>
              <a:ln>
                <a:solidFill>
                  <a:schemeClr val="bg1"/>
                </a:solidFill>
              </a:ln>
            </p:spPr>
          </p:pic>
          <p:sp>
            <p:nvSpPr>
              <p:cNvPr id="37" name="7 Rectángulo">
                <a:extLst>
                  <a:ext uri="{FF2B5EF4-FFF2-40B4-BE49-F238E27FC236}">
                    <a16:creationId xmlns:a16="http://schemas.microsoft.com/office/drawing/2014/main" xmlns="" id="{802D7279-5B6A-7144-AE9C-87AF7F3BE548}"/>
                  </a:ext>
                </a:extLst>
              </p:cNvPr>
              <p:cNvSpPr/>
              <p:nvPr/>
            </p:nvSpPr>
            <p:spPr>
              <a:xfrm>
                <a:off x="5099559" y="5309788"/>
                <a:ext cx="1239574" cy="294324"/>
              </a:xfrm>
              <a:prstGeom prst="rect">
                <a:avLst/>
              </a:prstGeom>
            </p:spPr>
            <p:txBody>
              <a:bodyPr wrap="none">
                <a:spAutoFit/>
              </a:bodyPr>
              <a:lstStyle/>
              <a:p>
                <a:pPr algn="ctr"/>
                <a:r>
                  <a:rPr lang="es-ES_tradnl" sz="1000" b="1" dirty="0">
                    <a:solidFill>
                      <a:schemeClr val="bg1">
                        <a:lumMod val="50000"/>
                      </a:schemeClr>
                    </a:solidFill>
                    <a:latin typeface="Century Gothic"/>
                    <a:cs typeface="Century Gothic"/>
                  </a:rPr>
                  <a:t>USUARIOS</a:t>
                </a:r>
              </a:p>
              <a:p>
                <a:pPr algn="ctr"/>
                <a:r>
                  <a:rPr lang="es-ES_tradnl" sz="1000" b="1" dirty="0">
                    <a:solidFill>
                      <a:schemeClr val="bg1">
                        <a:lumMod val="50000"/>
                      </a:schemeClr>
                    </a:solidFill>
                    <a:latin typeface="Century Gothic"/>
                    <a:cs typeface="Century Gothic"/>
                  </a:rPr>
                  <a:t>Ciudadanos y Empresas</a:t>
                </a:r>
              </a:p>
            </p:txBody>
          </p:sp>
        </p:grpSp>
        <p:cxnSp>
          <p:nvCxnSpPr>
            <p:cNvPr id="38" name="Conector recto 112">
              <a:extLst>
                <a:ext uri="{FF2B5EF4-FFF2-40B4-BE49-F238E27FC236}">
                  <a16:creationId xmlns:a16="http://schemas.microsoft.com/office/drawing/2014/main" xmlns="" id="{80E0B658-7EDC-284F-9EF1-0F56726B5ADE}"/>
                </a:ext>
              </a:extLst>
            </p:cNvPr>
            <p:cNvCxnSpPr>
              <a:cxnSpLocks/>
            </p:cNvCxnSpPr>
            <p:nvPr/>
          </p:nvCxnSpPr>
          <p:spPr>
            <a:xfrm flipV="1">
              <a:off x="1487488" y="2810184"/>
              <a:ext cx="2276245" cy="23773"/>
            </a:xfrm>
            <a:prstGeom prst="line">
              <a:avLst/>
            </a:prstGeom>
            <a:ln w="3175" cmpd="sng">
              <a:prstDash val="dot"/>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40" name="Conector recto 112">
              <a:extLst>
                <a:ext uri="{FF2B5EF4-FFF2-40B4-BE49-F238E27FC236}">
                  <a16:creationId xmlns:a16="http://schemas.microsoft.com/office/drawing/2014/main" xmlns="" id="{558AFA1E-0BFC-EF4F-A3A0-D3FE52BDD290}"/>
                </a:ext>
              </a:extLst>
            </p:cNvPr>
            <p:cNvCxnSpPr>
              <a:cxnSpLocks/>
              <a:endCxn id="49" idx="2"/>
            </p:cNvCxnSpPr>
            <p:nvPr/>
          </p:nvCxnSpPr>
          <p:spPr>
            <a:xfrm flipV="1">
              <a:off x="5903368" y="2822678"/>
              <a:ext cx="2393900" cy="17786"/>
            </a:xfrm>
            <a:prstGeom prst="line">
              <a:avLst/>
            </a:prstGeom>
            <a:ln w="3175" cmpd="sng">
              <a:prstDash val="dot"/>
              <a:headEnd type="oval" w="lg" len="lg"/>
              <a:tailEnd type="oval" w="lg" len="lg"/>
            </a:ln>
          </p:spPr>
          <p:style>
            <a:lnRef idx="2">
              <a:schemeClr val="accent1"/>
            </a:lnRef>
            <a:fillRef idx="0">
              <a:schemeClr val="accent1"/>
            </a:fillRef>
            <a:effectRef idx="1">
              <a:schemeClr val="accent1"/>
            </a:effectRef>
            <a:fontRef idx="minor">
              <a:schemeClr val="tx1"/>
            </a:fontRef>
          </p:style>
        </p:cxnSp>
        <p:cxnSp>
          <p:nvCxnSpPr>
            <p:cNvPr id="41" name="Conector angular 118">
              <a:extLst>
                <a:ext uri="{FF2B5EF4-FFF2-40B4-BE49-F238E27FC236}">
                  <a16:creationId xmlns:a16="http://schemas.microsoft.com/office/drawing/2014/main" xmlns="" id="{27AA8ECC-0906-3741-B783-040B092C6033}"/>
                </a:ext>
              </a:extLst>
            </p:cNvPr>
            <p:cNvCxnSpPr>
              <a:cxnSpLocks/>
              <a:stCxn id="34" idx="0"/>
              <a:endCxn id="45" idx="2"/>
            </p:cNvCxnSpPr>
            <p:nvPr/>
          </p:nvCxnSpPr>
          <p:spPr>
            <a:xfrm rot="5400000" flipH="1" flipV="1">
              <a:off x="3762105" y="4733461"/>
              <a:ext cx="2192669" cy="4596"/>
            </a:xfrm>
            <a:prstGeom prst="bentConnector3">
              <a:avLst>
                <a:gd name="adj1" fmla="val 50000"/>
              </a:avLst>
            </a:prstGeom>
            <a:ln w="3175" cmpd="sng">
              <a:prstDash val="dot"/>
              <a:headEnd type="oval" w="lg" len="lg"/>
              <a:tailEnd type="oval" w="lg" len="lg"/>
            </a:ln>
          </p:spPr>
          <p:style>
            <a:lnRef idx="2">
              <a:schemeClr val="accent1"/>
            </a:lnRef>
            <a:fillRef idx="0">
              <a:schemeClr val="accent1"/>
            </a:fillRef>
            <a:effectRef idx="1">
              <a:schemeClr val="accent1"/>
            </a:effectRef>
            <a:fontRef idx="minor">
              <a:schemeClr val="tx1"/>
            </a:fontRef>
          </p:style>
        </p:cxnSp>
        <p:sp>
          <p:nvSpPr>
            <p:cNvPr id="42" name="7 Rectángulo">
              <a:extLst>
                <a:ext uri="{FF2B5EF4-FFF2-40B4-BE49-F238E27FC236}">
                  <a16:creationId xmlns:a16="http://schemas.microsoft.com/office/drawing/2014/main" xmlns="" id="{39804256-626C-4149-B755-F4E036549D76}"/>
                </a:ext>
              </a:extLst>
            </p:cNvPr>
            <p:cNvSpPr/>
            <p:nvPr/>
          </p:nvSpPr>
          <p:spPr>
            <a:xfrm rot="16200000">
              <a:off x="-1011123" y="2679426"/>
              <a:ext cx="2797186" cy="553998"/>
            </a:xfrm>
            <a:prstGeom prst="rect">
              <a:avLst/>
            </a:prstGeom>
          </p:spPr>
          <p:txBody>
            <a:bodyPr wrap="square">
              <a:spAutoFit/>
            </a:bodyPr>
            <a:lstStyle/>
            <a:p>
              <a:pPr algn="ctr"/>
              <a:r>
                <a:rPr lang="es-ES_tradnl" sz="1000" b="1" dirty="0">
                  <a:solidFill>
                    <a:schemeClr val="bg1">
                      <a:lumMod val="50000"/>
                    </a:schemeClr>
                  </a:solidFill>
                  <a:latin typeface="Century Gothic"/>
                  <a:cs typeface="Century Gothic"/>
                </a:rPr>
                <a:t>ENTIDADES PUBLICAS Y PRIVADAS QUE CUMPLEN FUNCIONES PUBLICAS</a:t>
              </a:r>
            </a:p>
            <a:p>
              <a:pPr algn="ctr"/>
              <a:r>
                <a:rPr lang="es-ES_tradnl" sz="1000" b="1" dirty="0">
                  <a:solidFill>
                    <a:schemeClr val="bg1">
                      <a:lumMod val="50000"/>
                    </a:schemeClr>
                  </a:solidFill>
                  <a:latin typeface="Century Gothic"/>
                  <a:cs typeface="Century Gothic"/>
                </a:rPr>
                <a:t>Nacionales y Territoriales</a:t>
              </a:r>
            </a:p>
          </p:txBody>
        </p:sp>
        <p:grpSp>
          <p:nvGrpSpPr>
            <p:cNvPr id="44" name="Grupo 43">
              <a:extLst>
                <a:ext uri="{FF2B5EF4-FFF2-40B4-BE49-F238E27FC236}">
                  <a16:creationId xmlns:a16="http://schemas.microsoft.com/office/drawing/2014/main" xmlns="" id="{4C3C9912-0069-DA4E-99EC-B1147F572A65}"/>
                </a:ext>
              </a:extLst>
            </p:cNvPr>
            <p:cNvGrpSpPr/>
            <p:nvPr/>
          </p:nvGrpSpPr>
          <p:grpSpPr>
            <a:xfrm>
              <a:off x="3841499" y="1988075"/>
              <a:ext cx="2038475" cy="1651349"/>
              <a:chOff x="4935713" y="2064999"/>
              <a:chExt cx="1719854" cy="1505945"/>
            </a:xfrm>
          </p:grpSpPr>
          <p:sp>
            <p:nvSpPr>
              <p:cNvPr id="45" name="Rectángulo redondeado 155">
                <a:extLst>
                  <a:ext uri="{FF2B5EF4-FFF2-40B4-BE49-F238E27FC236}">
                    <a16:creationId xmlns:a16="http://schemas.microsoft.com/office/drawing/2014/main" xmlns="" id="{F587BF3E-D25C-C547-B194-33B7CF8C35CA}"/>
                  </a:ext>
                </a:extLst>
              </p:cNvPr>
              <p:cNvSpPr/>
              <p:nvPr/>
            </p:nvSpPr>
            <p:spPr>
              <a:xfrm>
                <a:off x="4935713" y="2064999"/>
                <a:ext cx="1719854" cy="1505945"/>
              </a:xfrm>
              <a:prstGeom prst="round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p>
            </p:txBody>
          </p:sp>
          <p:pic>
            <p:nvPicPr>
              <p:cNvPr id="46" name="Imagen 45">
                <a:extLst>
                  <a:ext uri="{FF2B5EF4-FFF2-40B4-BE49-F238E27FC236}">
                    <a16:creationId xmlns:a16="http://schemas.microsoft.com/office/drawing/2014/main" xmlns="" id="{C133F87E-0FCD-C549-86FC-09812BBE0AE1}"/>
                  </a:ext>
                </a:extLst>
              </p:cNvPr>
              <p:cNvPicPr>
                <a:picLocks noChangeAspect="1"/>
              </p:cNvPicPr>
              <p:nvPr/>
            </p:nvPicPr>
            <p:blipFill>
              <a:blip r:embed="rId7" cstate="print"/>
              <a:stretch>
                <a:fillRect/>
              </a:stretch>
            </p:blipFill>
            <p:spPr>
              <a:xfrm>
                <a:off x="6148285" y="2996417"/>
                <a:ext cx="384524" cy="384524"/>
              </a:xfrm>
              <a:prstGeom prst="rect">
                <a:avLst/>
              </a:prstGeom>
            </p:spPr>
          </p:pic>
          <p:pic>
            <p:nvPicPr>
              <p:cNvPr id="47" name="Imagen 46">
                <a:extLst>
                  <a:ext uri="{FF2B5EF4-FFF2-40B4-BE49-F238E27FC236}">
                    <a16:creationId xmlns:a16="http://schemas.microsoft.com/office/drawing/2014/main" xmlns="" id="{6086D2F9-A7E3-CC45-AACB-BBF94E2C597D}"/>
                  </a:ext>
                </a:extLst>
              </p:cNvPr>
              <p:cNvPicPr>
                <a:picLocks noChangeAspect="1"/>
              </p:cNvPicPr>
              <p:nvPr/>
            </p:nvPicPr>
            <p:blipFill>
              <a:blip r:embed="rId8" cstate="print"/>
              <a:stretch>
                <a:fillRect/>
              </a:stretch>
            </p:blipFill>
            <p:spPr>
              <a:xfrm>
                <a:off x="5583035" y="2996417"/>
                <a:ext cx="415286" cy="415286"/>
              </a:xfrm>
              <a:prstGeom prst="ellipse">
                <a:avLst/>
              </a:prstGeom>
            </p:spPr>
          </p:pic>
        </p:grpSp>
        <p:grpSp>
          <p:nvGrpSpPr>
            <p:cNvPr id="48" name="Grupo 47">
              <a:extLst>
                <a:ext uri="{FF2B5EF4-FFF2-40B4-BE49-F238E27FC236}">
                  <a16:creationId xmlns:a16="http://schemas.microsoft.com/office/drawing/2014/main" xmlns="" id="{36E1BDDD-A074-BD4A-A970-925CB6345F7A}"/>
                </a:ext>
              </a:extLst>
            </p:cNvPr>
            <p:cNvGrpSpPr/>
            <p:nvPr/>
          </p:nvGrpSpPr>
          <p:grpSpPr>
            <a:xfrm>
              <a:off x="8297268" y="2132091"/>
              <a:ext cx="710988" cy="1381174"/>
              <a:chOff x="7755573" y="1340848"/>
              <a:chExt cx="599858" cy="1259560"/>
            </a:xfrm>
          </p:grpSpPr>
          <p:sp>
            <p:nvSpPr>
              <p:cNvPr id="49" name="Rectángulo redondeado 147">
                <a:extLst>
                  <a:ext uri="{FF2B5EF4-FFF2-40B4-BE49-F238E27FC236}">
                    <a16:creationId xmlns:a16="http://schemas.microsoft.com/office/drawing/2014/main" xmlns="" id="{CB8EE1EF-B7F1-4E40-8C9D-CA9B76206076}"/>
                  </a:ext>
                </a:extLst>
              </p:cNvPr>
              <p:cNvSpPr/>
              <p:nvPr/>
            </p:nvSpPr>
            <p:spPr>
              <a:xfrm rot="5400000">
                <a:off x="7425722" y="1670699"/>
                <a:ext cx="1259560" cy="599858"/>
              </a:xfrm>
              <a:prstGeom prst="round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CO" sz="1000"/>
              </a:p>
            </p:txBody>
          </p:sp>
          <p:pic>
            <p:nvPicPr>
              <p:cNvPr id="50" name="Imagen 49">
                <a:extLst>
                  <a:ext uri="{FF2B5EF4-FFF2-40B4-BE49-F238E27FC236}">
                    <a16:creationId xmlns:a16="http://schemas.microsoft.com/office/drawing/2014/main" xmlns="" id="{B2C26877-9B8F-2449-A828-FCD032F1D40D}"/>
                  </a:ext>
                </a:extLst>
              </p:cNvPr>
              <p:cNvPicPr>
                <a:picLocks noChangeAspect="1"/>
              </p:cNvPicPr>
              <p:nvPr/>
            </p:nvPicPr>
            <p:blipFill>
              <a:blip r:embed="rId8" cstate="print"/>
              <a:stretch>
                <a:fillRect/>
              </a:stretch>
            </p:blipFill>
            <p:spPr>
              <a:xfrm>
                <a:off x="7847858" y="1986848"/>
                <a:ext cx="415286" cy="415286"/>
              </a:xfrm>
              <a:prstGeom prst="ellipse">
                <a:avLst/>
              </a:prstGeom>
            </p:spPr>
          </p:pic>
          <p:pic>
            <p:nvPicPr>
              <p:cNvPr id="51" name="Imagen 50">
                <a:extLst>
                  <a:ext uri="{FF2B5EF4-FFF2-40B4-BE49-F238E27FC236}">
                    <a16:creationId xmlns:a16="http://schemas.microsoft.com/office/drawing/2014/main" xmlns="" id="{42A1E25F-B5B6-1546-9A6E-6AF5A380A488}"/>
                  </a:ext>
                </a:extLst>
              </p:cNvPr>
              <p:cNvPicPr>
                <a:picLocks noChangeAspect="1"/>
              </p:cNvPicPr>
              <p:nvPr/>
            </p:nvPicPr>
            <p:blipFill>
              <a:blip r:embed="rId7" cstate="print"/>
              <a:stretch>
                <a:fillRect/>
              </a:stretch>
            </p:blipFill>
            <p:spPr>
              <a:xfrm>
                <a:off x="7878620" y="1507487"/>
                <a:ext cx="384524" cy="384524"/>
              </a:xfrm>
              <a:prstGeom prst="rect">
                <a:avLst/>
              </a:prstGeom>
            </p:spPr>
          </p:pic>
        </p:grpSp>
        <p:cxnSp>
          <p:nvCxnSpPr>
            <p:cNvPr id="52" name="Conector angular 118">
              <a:extLst>
                <a:ext uri="{FF2B5EF4-FFF2-40B4-BE49-F238E27FC236}">
                  <a16:creationId xmlns:a16="http://schemas.microsoft.com/office/drawing/2014/main" xmlns="" id="{F3BC29B7-6FF4-E54A-B26E-BA402A12D30B}"/>
                </a:ext>
              </a:extLst>
            </p:cNvPr>
            <p:cNvCxnSpPr>
              <a:cxnSpLocks/>
              <a:stCxn id="34" idx="3"/>
              <a:endCxn id="49" idx="3"/>
            </p:cNvCxnSpPr>
            <p:nvPr/>
          </p:nvCxnSpPr>
          <p:spPr>
            <a:xfrm flipV="1">
              <a:off x="5560499" y="3513265"/>
              <a:ext cx="3092263" cy="2647716"/>
            </a:xfrm>
            <a:prstGeom prst="bentConnector2">
              <a:avLst/>
            </a:prstGeom>
            <a:ln w="12700" cmpd="sng">
              <a:prstDash val="dot"/>
              <a:headEnd type="oval" w="lg" len="lg"/>
              <a:tailEnd type="oval" w="lg" len="lg"/>
            </a:ln>
          </p:spPr>
          <p:style>
            <a:lnRef idx="2">
              <a:schemeClr val="accent1"/>
            </a:lnRef>
            <a:fillRef idx="0">
              <a:schemeClr val="accent1"/>
            </a:fillRef>
            <a:effectRef idx="1">
              <a:schemeClr val="accent1"/>
            </a:effectRef>
            <a:fontRef idx="minor">
              <a:schemeClr val="tx1"/>
            </a:fontRef>
          </p:style>
        </p:cxnSp>
        <p:sp>
          <p:nvSpPr>
            <p:cNvPr id="53" name="7 Rectángulo">
              <a:extLst>
                <a:ext uri="{FF2B5EF4-FFF2-40B4-BE49-F238E27FC236}">
                  <a16:creationId xmlns:a16="http://schemas.microsoft.com/office/drawing/2014/main" xmlns="" id="{20A66530-CDBB-FE4F-ABC6-6BFDBDED71F2}"/>
                </a:ext>
              </a:extLst>
            </p:cNvPr>
            <p:cNvSpPr/>
            <p:nvPr/>
          </p:nvSpPr>
          <p:spPr>
            <a:xfrm>
              <a:off x="3843798" y="4186868"/>
              <a:ext cx="2059570" cy="400110"/>
            </a:xfrm>
            <a:prstGeom prst="rect">
              <a:avLst/>
            </a:prstGeom>
          </p:spPr>
          <p:txBody>
            <a:bodyPr wrap="square">
              <a:spAutoFit/>
            </a:bodyPr>
            <a:lstStyle/>
            <a:p>
              <a:pPr algn="ctr"/>
              <a:r>
                <a:rPr lang="es-ES_tradnl" sz="1000" dirty="0">
                  <a:solidFill>
                    <a:schemeClr val="bg1">
                      <a:lumMod val="50000"/>
                    </a:schemeClr>
                  </a:solidFill>
                  <a:latin typeface="Century Gothic"/>
                  <a:cs typeface="Century Gothic"/>
                </a:rPr>
                <a:t>Prestador de servicios del estado</a:t>
              </a:r>
            </a:p>
          </p:txBody>
        </p:sp>
        <p:pic>
          <p:nvPicPr>
            <p:cNvPr id="54" name="Imagen 53">
              <a:extLst>
                <a:ext uri="{FF2B5EF4-FFF2-40B4-BE49-F238E27FC236}">
                  <a16:creationId xmlns:a16="http://schemas.microsoft.com/office/drawing/2014/main" xmlns="" id="{AE2E82A0-EF93-A047-8236-95B9261B38DA}"/>
                </a:ext>
              </a:extLst>
            </p:cNvPr>
            <p:cNvPicPr>
              <a:picLocks noChangeAspect="1"/>
            </p:cNvPicPr>
            <p:nvPr/>
          </p:nvPicPr>
          <p:blipFill>
            <a:blip r:embed="rId9" cstate="print"/>
            <a:stretch>
              <a:fillRect/>
            </a:stretch>
          </p:blipFill>
          <p:spPr>
            <a:xfrm>
              <a:off x="3935863" y="2996187"/>
              <a:ext cx="523434" cy="507572"/>
            </a:xfrm>
            <a:prstGeom prst="rect">
              <a:avLst/>
            </a:prstGeom>
          </p:spPr>
        </p:pic>
        <p:pic>
          <p:nvPicPr>
            <p:cNvPr id="55" name="Imagen 54">
              <a:extLst>
                <a:ext uri="{FF2B5EF4-FFF2-40B4-BE49-F238E27FC236}">
                  <a16:creationId xmlns:a16="http://schemas.microsoft.com/office/drawing/2014/main" xmlns="" id="{F4B3798D-F246-E542-B652-8A64F448D47D}"/>
                </a:ext>
              </a:extLst>
            </p:cNvPr>
            <p:cNvPicPr>
              <a:picLocks noChangeAspect="1"/>
            </p:cNvPicPr>
            <p:nvPr/>
          </p:nvPicPr>
          <p:blipFill>
            <a:blip r:embed="rId10" cstate="print"/>
            <a:stretch>
              <a:fillRect/>
            </a:stretch>
          </p:blipFill>
          <p:spPr>
            <a:xfrm>
              <a:off x="4523047" y="2210628"/>
              <a:ext cx="666188" cy="525842"/>
            </a:xfrm>
            <a:prstGeom prst="rect">
              <a:avLst/>
            </a:prstGeom>
          </p:spPr>
        </p:pic>
        <p:pic>
          <p:nvPicPr>
            <p:cNvPr id="62" name="Imagen 61">
              <a:extLst>
                <a:ext uri="{FF2B5EF4-FFF2-40B4-BE49-F238E27FC236}">
                  <a16:creationId xmlns:a16="http://schemas.microsoft.com/office/drawing/2014/main" xmlns="" id="{C4106CF8-6A0E-7E42-A1D1-EDCDA8BAA950}"/>
                </a:ext>
              </a:extLst>
            </p:cNvPr>
            <p:cNvPicPr>
              <a:picLocks noChangeAspect="1"/>
            </p:cNvPicPr>
            <p:nvPr/>
          </p:nvPicPr>
          <p:blipFill>
            <a:blip r:embed="rId11"/>
            <a:stretch>
              <a:fillRect/>
            </a:stretch>
          </p:blipFill>
          <p:spPr>
            <a:xfrm>
              <a:off x="4242237" y="4702940"/>
              <a:ext cx="1318261" cy="561292"/>
            </a:xfrm>
            <a:prstGeom prst="rect">
              <a:avLst/>
            </a:prstGeom>
          </p:spPr>
        </p:pic>
        <p:cxnSp>
          <p:nvCxnSpPr>
            <p:cNvPr id="63" name="Conector recto 112">
              <a:extLst>
                <a:ext uri="{FF2B5EF4-FFF2-40B4-BE49-F238E27FC236}">
                  <a16:creationId xmlns:a16="http://schemas.microsoft.com/office/drawing/2014/main" xmlns="" id="{7FF46759-CABE-3C4F-BB9F-BE78A7822154}"/>
                </a:ext>
              </a:extLst>
            </p:cNvPr>
            <p:cNvCxnSpPr>
              <a:cxnSpLocks/>
              <a:stCxn id="29" idx="3"/>
              <a:endCxn id="62" idx="1"/>
            </p:cNvCxnSpPr>
            <p:nvPr/>
          </p:nvCxnSpPr>
          <p:spPr>
            <a:xfrm rot="16200000" flipH="1">
              <a:off x="2197723" y="2939071"/>
              <a:ext cx="943707" cy="3145321"/>
            </a:xfrm>
            <a:prstGeom prst="bentConnector2">
              <a:avLst/>
            </a:prstGeom>
            <a:ln w="12700" cmpd="sng">
              <a:prstDash val="dot"/>
              <a:headEnd type="oval" w="lg" len="lg"/>
              <a:tailEnd type="oval" w="lg" len="lg"/>
            </a:ln>
          </p:spPr>
          <p:style>
            <a:lnRef idx="2">
              <a:schemeClr val="accent1"/>
            </a:lnRef>
            <a:fillRef idx="0">
              <a:schemeClr val="accent1"/>
            </a:fillRef>
            <a:effectRef idx="1">
              <a:schemeClr val="accent1"/>
            </a:effectRef>
            <a:fontRef idx="minor">
              <a:schemeClr val="tx1"/>
            </a:fontRef>
          </p:style>
        </p:cxnSp>
        <p:sp>
          <p:nvSpPr>
            <p:cNvPr id="64" name="7 Rectángulo">
              <a:extLst>
                <a:ext uri="{FF2B5EF4-FFF2-40B4-BE49-F238E27FC236}">
                  <a16:creationId xmlns:a16="http://schemas.microsoft.com/office/drawing/2014/main" xmlns="" id="{4185076A-79C1-E949-9145-087E9A1D5063}"/>
                </a:ext>
              </a:extLst>
            </p:cNvPr>
            <p:cNvSpPr/>
            <p:nvPr/>
          </p:nvSpPr>
          <p:spPr>
            <a:xfrm>
              <a:off x="2233372" y="1097592"/>
              <a:ext cx="5362693" cy="505183"/>
            </a:xfrm>
            <a:prstGeom prst="rect">
              <a:avLst/>
            </a:prstGeom>
          </p:spPr>
          <p:txBody>
            <a:bodyPr wrap="square">
              <a:spAutoFit/>
            </a:bodyPr>
            <a:lstStyle/>
            <a:p>
              <a:pPr algn="ctr"/>
              <a:r>
                <a:rPr lang="es-ES_tradnl" sz="1200" b="1" dirty="0">
                  <a:solidFill>
                    <a:schemeClr val="tx1">
                      <a:lumMod val="50000"/>
                      <a:lumOff val="50000"/>
                    </a:schemeClr>
                  </a:solidFill>
                  <a:latin typeface="Century Gothic"/>
                </a:rPr>
                <a:t>Servicios Base:</a:t>
              </a:r>
              <a:endParaRPr lang="es-ES_tradnl" sz="1100" b="1" dirty="0">
                <a:solidFill>
                  <a:schemeClr val="tx1">
                    <a:lumMod val="50000"/>
                    <a:lumOff val="50000"/>
                  </a:schemeClr>
                </a:solidFill>
                <a:latin typeface="Century Gothic"/>
                <a:cs typeface="Century Gothic"/>
              </a:endParaRPr>
            </a:p>
            <a:p>
              <a:pPr algn="ctr"/>
              <a:r>
                <a:rPr lang="es-ES_tradnl" sz="1200" b="1" dirty="0">
                  <a:solidFill>
                    <a:schemeClr val="tx1">
                      <a:lumMod val="50000"/>
                      <a:lumOff val="50000"/>
                    </a:schemeClr>
                  </a:solidFill>
                  <a:latin typeface="Century Gothic"/>
                  <a:cs typeface="Century Gothic"/>
                </a:rPr>
                <a:t>Interoperabilidad – Autenticación digital – Carpeta Ciudadana</a:t>
              </a:r>
            </a:p>
          </p:txBody>
        </p:sp>
        <p:sp>
          <p:nvSpPr>
            <p:cNvPr id="65" name="7 Rectángulo">
              <a:extLst>
                <a:ext uri="{FF2B5EF4-FFF2-40B4-BE49-F238E27FC236}">
                  <a16:creationId xmlns:a16="http://schemas.microsoft.com/office/drawing/2014/main" xmlns="" id="{668B0184-57ED-B94A-AF59-60942C592111}"/>
                </a:ext>
              </a:extLst>
            </p:cNvPr>
            <p:cNvSpPr/>
            <p:nvPr/>
          </p:nvSpPr>
          <p:spPr>
            <a:xfrm>
              <a:off x="2303213" y="3310477"/>
              <a:ext cx="1738019" cy="646331"/>
            </a:xfrm>
            <a:prstGeom prst="rect">
              <a:avLst/>
            </a:prstGeom>
          </p:spPr>
          <p:txBody>
            <a:bodyPr wrap="square">
              <a:spAutoFit/>
            </a:bodyPr>
            <a:lstStyle/>
            <a:p>
              <a:pPr algn="ctr"/>
              <a:r>
                <a:rPr lang="es-ES_tradnl" sz="1200" b="1" dirty="0">
                  <a:solidFill>
                    <a:srgbClr val="FF2F92"/>
                  </a:solidFill>
                  <a:latin typeface="Century Gothic"/>
                  <a:cs typeface="Century Gothic"/>
                </a:rPr>
                <a:t>X-Road como plataforma de interoperabilidad</a:t>
              </a:r>
              <a:r>
                <a:rPr lang="es-ES_tradnl" sz="1100" b="1" dirty="0">
                  <a:solidFill>
                    <a:schemeClr val="bg1">
                      <a:lumMod val="50000"/>
                    </a:schemeClr>
                  </a:solidFill>
                  <a:latin typeface="Century Gothic"/>
                  <a:cs typeface="Century Gothic"/>
                </a:rPr>
                <a:t> </a:t>
              </a:r>
              <a:endParaRPr lang="es-ES_tradnl" sz="1200" b="1" dirty="0">
                <a:solidFill>
                  <a:srgbClr val="FF2F92"/>
                </a:solidFill>
                <a:latin typeface="Century Gothic"/>
                <a:cs typeface="Century Gothic"/>
              </a:endParaRPr>
            </a:p>
          </p:txBody>
        </p:sp>
      </p:grpSp>
    </p:spTree>
    <p:extLst>
      <p:ext uri="{BB962C8B-B14F-4D97-AF65-F5344CB8AC3E}">
        <p14:creationId xmlns:p14="http://schemas.microsoft.com/office/powerpoint/2010/main" val="263187893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A6D94410-833D-F745-8B85-11F17ACEBA8E}"/>
              </a:ext>
            </a:extLst>
          </p:cNvPr>
          <p:cNvSpPr/>
          <p:nvPr/>
        </p:nvSpPr>
        <p:spPr>
          <a:xfrm>
            <a:off x="8904288" y="1588"/>
            <a:ext cx="3300412" cy="6856412"/>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7" name="6 Rectángulo">
            <a:extLst>
              <a:ext uri="{FF2B5EF4-FFF2-40B4-BE49-F238E27FC236}">
                <a16:creationId xmlns:a16="http://schemas.microsoft.com/office/drawing/2014/main" xmlns="" id="{74F04752-2E9C-E84F-810E-A40B6E767FD7}"/>
              </a:ext>
            </a:extLst>
          </p:cNvPr>
          <p:cNvSpPr/>
          <p:nvPr/>
        </p:nvSpPr>
        <p:spPr>
          <a:xfrm>
            <a:off x="0" y="1588"/>
            <a:ext cx="8904288" cy="6856412"/>
          </a:xfrm>
          <a:prstGeom prst="rect">
            <a:avLst/>
          </a:prstGeom>
          <a:solidFill>
            <a:srgbClr val="3270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pic>
        <p:nvPicPr>
          <p:cNvPr id="14340" name="Imagen 1">
            <a:extLst>
              <a:ext uri="{FF2B5EF4-FFF2-40B4-BE49-F238E27FC236}">
                <a16:creationId xmlns:a16="http://schemas.microsoft.com/office/drawing/2014/main" xmlns="" id="{30096A8D-80C4-4B4F-90C0-8FF3674315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4797152"/>
            <a:ext cx="505936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upo 1">
            <a:extLst>
              <a:ext uri="{FF2B5EF4-FFF2-40B4-BE49-F238E27FC236}">
                <a16:creationId xmlns:a16="http://schemas.microsoft.com/office/drawing/2014/main" xmlns="" id="{71568A58-3522-C04C-8B2A-F807443C1957}"/>
              </a:ext>
            </a:extLst>
          </p:cNvPr>
          <p:cNvGrpSpPr>
            <a:grpSpLocks/>
          </p:cNvGrpSpPr>
          <p:nvPr/>
        </p:nvGrpSpPr>
        <p:grpSpPr bwMode="auto">
          <a:xfrm>
            <a:off x="514350" y="836613"/>
            <a:ext cx="5005388" cy="1016000"/>
            <a:chOff x="3827463" y="1548904"/>
            <a:chExt cx="5005422" cy="1016535"/>
          </a:xfrm>
        </p:grpSpPr>
        <p:sp>
          <p:nvSpPr>
            <p:cNvPr id="14342" name="7 CuadroTexto">
              <a:extLst>
                <a:ext uri="{FF2B5EF4-FFF2-40B4-BE49-F238E27FC236}">
                  <a16:creationId xmlns:a16="http://schemas.microsoft.com/office/drawing/2014/main" xmlns="" id="{110509B9-C89C-CE4E-9582-3E5965183576}"/>
                </a:ext>
              </a:extLst>
            </p:cNvPr>
            <p:cNvSpPr txBox="1">
              <a:spLocks noChangeArrowheads="1"/>
            </p:cNvSpPr>
            <p:nvPr/>
          </p:nvSpPr>
          <p:spPr bwMode="auto">
            <a:xfrm>
              <a:off x="3827463" y="1548904"/>
              <a:ext cx="1933450" cy="101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CO" altLang="es-ES" sz="6000" b="1">
                  <a:solidFill>
                    <a:schemeClr val="bg1"/>
                  </a:solidFill>
                  <a:latin typeface="Work Sans SemiBold" charset="0"/>
                </a:rPr>
                <a:t>2019</a:t>
              </a:r>
            </a:p>
          </p:txBody>
        </p:sp>
        <p:sp>
          <p:nvSpPr>
            <p:cNvPr id="14343" name="1 CuadroTexto">
              <a:extLst>
                <a:ext uri="{FF2B5EF4-FFF2-40B4-BE49-F238E27FC236}">
                  <a16:creationId xmlns:a16="http://schemas.microsoft.com/office/drawing/2014/main" xmlns="" id="{B7C951F9-FE4D-3045-B8B1-469B50DAF8D0}"/>
                </a:ext>
              </a:extLst>
            </p:cNvPr>
            <p:cNvSpPr txBox="1">
              <a:spLocks noChangeArrowheads="1"/>
            </p:cNvSpPr>
            <p:nvPr/>
          </p:nvSpPr>
          <p:spPr bwMode="auto">
            <a:xfrm>
              <a:off x="5844437" y="1548904"/>
              <a:ext cx="2988448" cy="101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s-ES" altLang="es-ES" sz="1000" dirty="0">
                  <a:solidFill>
                    <a:schemeClr val="bg1"/>
                  </a:solidFill>
                  <a:latin typeface="Work Sans" charset="0"/>
                </a:rPr>
                <a:t>Ministerio de Tecnologías de la Información y las Comunicaciones</a:t>
              </a:r>
            </a:p>
            <a:p>
              <a:pPr eaLnBrk="1" hangingPunct="1">
                <a:spcBef>
                  <a:spcPct val="0"/>
                </a:spcBef>
                <a:buFontTx/>
                <a:buNone/>
              </a:pPr>
              <a:r>
                <a:rPr lang="es-ES" altLang="es-ES" sz="1000" dirty="0">
                  <a:solidFill>
                    <a:schemeClr val="bg1"/>
                  </a:solidFill>
                  <a:latin typeface="Work Sans" charset="0"/>
                </a:rPr>
                <a:t>Tel:+57(1) 344 34 60</a:t>
              </a:r>
            </a:p>
            <a:p>
              <a:pPr eaLnBrk="1" hangingPunct="1">
                <a:spcBef>
                  <a:spcPct val="0"/>
                </a:spcBef>
                <a:buFontTx/>
                <a:buNone/>
              </a:pPr>
              <a:r>
                <a:rPr lang="es-ES" altLang="es-ES" sz="1000" dirty="0">
                  <a:solidFill>
                    <a:schemeClr val="bg1"/>
                  </a:solidFill>
                  <a:latin typeface="Work Sans" charset="0"/>
                </a:rPr>
                <a:t>Edif. Murillo Toro </a:t>
              </a:r>
              <a:r>
                <a:rPr lang="es-ES" altLang="es-ES" sz="1000" dirty="0" err="1">
                  <a:solidFill>
                    <a:schemeClr val="bg1"/>
                  </a:solidFill>
                  <a:latin typeface="Work Sans" charset="0"/>
                </a:rPr>
                <a:t>Cra</a:t>
              </a:r>
              <a:r>
                <a:rPr lang="es-ES" altLang="es-ES" sz="1000" dirty="0">
                  <a:solidFill>
                    <a:schemeClr val="bg1"/>
                  </a:solidFill>
                  <a:latin typeface="Work Sans" charset="0"/>
                </a:rPr>
                <a:t>. 8a entre calles 12 y 13, Bogotá, Colombia - Código Postal 111711</a:t>
              </a:r>
            </a:p>
            <a:p>
              <a:pPr eaLnBrk="1" hangingPunct="1">
                <a:spcBef>
                  <a:spcPct val="0"/>
                </a:spcBef>
                <a:buFontTx/>
                <a:buNone/>
              </a:pPr>
              <a:r>
                <a:rPr lang="es-ES" altLang="es-ES" sz="1000" dirty="0" err="1">
                  <a:solidFill>
                    <a:schemeClr val="bg1"/>
                  </a:solidFill>
                  <a:latin typeface="Work Sans" charset="0"/>
                </a:rPr>
                <a:t>www.mintic.gov.co</a:t>
              </a:r>
              <a:endParaRPr lang="es-ES" altLang="es-ES" sz="1000" dirty="0">
                <a:solidFill>
                  <a:schemeClr val="bg1"/>
                </a:solidFill>
                <a:latin typeface="Work Sans" charset="0"/>
              </a:endParaRPr>
            </a:p>
          </p:txBody>
        </p:sp>
        <p:cxnSp>
          <p:nvCxnSpPr>
            <p:cNvPr id="9" name="3 Conector recto">
              <a:extLst>
                <a:ext uri="{FF2B5EF4-FFF2-40B4-BE49-F238E27FC236}">
                  <a16:creationId xmlns:a16="http://schemas.microsoft.com/office/drawing/2014/main" xmlns="" id="{01CA0F01-37C4-FB4D-8323-CF589334C954}"/>
                </a:ext>
              </a:extLst>
            </p:cNvPr>
            <p:cNvCxnSpPr/>
            <p:nvPr/>
          </p:nvCxnSpPr>
          <p:spPr bwMode="auto">
            <a:xfrm>
              <a:off x="5737239" y="1552081"/>
              <a:ext cx="0" cy="10085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5955861" y="3794736"/>
            <a:ext cx="5563472"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r>
              <a:rPr lang="es-ES" sz="3200" dirty="0">
                <a:latin typeface="Work Sans Light" pitchFamily="2" charset="77"/>
              </a:rPr>
              <a:t>¿Cuál es el principal reto de la Administración Pública de cara a la transformación digital que trae consigo la cuarta revolución industrial?</a:t>
            </a:r>
          </a:p>
        </p:txBody>
      </p:sp>
      <p:sp>
        <p:nvSpPr>
          <p:cNvPr id="142" name="Google Shape;142;p22"/>
          <p:cNvSpPr txBox="1">
            <a:spLocks noGrp="1"/>
          </p:cNvSpPr>
          <p:nvPr>
            <p:ph type="title"/>
          </p:nvPr>
        </p:nvSpPr>
        <p:spPr>
          <a:xfrm>
            <a:off x="5705178" y="1612848"/>
            <a:ext cx="2112951"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p>
            <a:pPr algn="r"/>
            <a:r>
              <a:rPr lang="es-CO" sz="9600" b="1" dirty="0">
                <a:latin typeface="Work Sans"/>
                <a:ea typeface="Work Sans"/>
                <a:cs typeface="Work Sans"/>
                <a:sym typeface="Work Sans"/>
              </a:rPr>
              <a:t>01.</a:t>
            </a:r>
            <a:endParaRPr sz="9600" b="1" dirty="0">
              <a:latin typeface="Work Sans"/>
              <a:ea typeface="Work Sans"/>
              <a:cs typeface="Work Sans"/>
              <a:sym typeface="Work Sans"/>
            </a:endParaRPr>
          </a:p>
        </p:txBody>
      </p:sp>
      <p:pic>
        <p:nvPicPr>
          <p:cNvPr id="3" name="Imagen 2">
            <a:extLst>
              <a:ext uri="{FF2B5EF4-FFF2-40B4-BE49-F238E27FC236}">
                <a16:creationId xmlns:a16="http://schemas.microsoft.com/office/drawing/2014/main" xmlns="" id="{57B38DCE-DF7C-BF46-A451-8E1DF53B37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99" r="21918"/>
          <a:stretch/>
        </p:blipFill>
        <p:spPr>
          <a:xfrm>
            <a:off x="0" y="0"/>
            <a:ext cx="5563472" cy="6858000"/>
          </a:xfrm>
          <a:prstGeom prst="rect">
            <a:avLst/>
          </a:prstGeom>
        </p:spPr>
      </p:pic>
    </p:spTree>
    <p:extLst>
      <p:ext uri="{BB962C8B-B14F-4D97-AF65-F5344CB8AC3E}">
        <p14:creationId xmlns:p14="http://schemas.microsoft.com/office/powerpoint/2010/main" val="373854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xmlns="" id="{37939DEA-354E-6246-80E6-77899E288837}"/>
              </a:ext>
            </a:extLst>
          </p:cNvPr>
          <p:cNvSpPr/>
          <p:nvPr/>
        </p:nvSpPr>
        <p:spPr>
          <a:xfrm>
            <a:off x="-74306" y="-27384"/>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39" name="Rectángulo 38">
            <a:extLst>
              <a:ext uri="{FF2B5EF4-FFF2-40B4-BE49-F238E27FC236}">
                <a16:creationId xmlns:a16="http://schemas.microsoft.com/office/drawing/2014/main" xmlns="" id="{429D2E46-612C-4271-A2E4-131C25277B79}"/>
              </a:ext>
            </a:extLst>
          </p:cNvPr>
          <p:cNvSpPr/>
          <p:nvPr/>
        </p:nvSpPr>
        <p:spPr>
          <a:xfrm>
            <a:off x="1662113" y="332109"/>
            <a:ext cx="8767762" cy="1060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900"/>
          </a:p>
        </p:txBody>
      </p:sp>
      <p:sp>
        <p:nvSpPr>
          <p:cNvPr id="41" name="Rectángulo 40">
            <a:extLst>
              <a:ext uri="{FF2B5EF4-FFF2-40B4-BE49-F238E27FC236}">
                <a16:creationId xmlns:a16="http://schemas.microsoft.com/office/drawing/2014/main" xmlns="" id="{BBF4BA12-3B2F-406A-ABC9-AD60CBC45D14}"/>
              </a:ext>
            </a:extLst>
          </p:cNvPr>
          <p:cNvSpPr/>
          <p:nvPr/>
        </p:nvSpPr>
        <p:spPr>
          <a:xfrm>
            <a:off x="2207568" y="1081456"/>
            <a:ext cx="9721080" cy="45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S" sz="2000" dirty="0">
                <a:solidFill>
                  <a:srgbClr val="2D6DF3"/>
                </a:solidFill>
                <a:latin typeface="Work Sans" pitchFamily="2" charset="77"/>
              </a:rPr>
              <a:t>Cambiar la cultura organizacional y prácticas de los empleados.</a:t>
            </a:r>
          </a:p>
        </p:txBody>
      </p:sp>
      <p:sp>
        <p:nvSpPr>
          <p:cNvPr id="15" name="Rectángulo 14">
            <a:extLst>
              <a:ext uri="{FF2B5EF4-FFF2-40B4-BE49-F238E27FC236}">
                <a16:creationId xmlns:a16="http://schemas.microsoft.com/office/drawing/2014/main" xmlns="" id="{6CE9C3BD-1B90-3F4D-A9CD-C90CFA432B98}"/>
              </a:ext>
            </a:extLst>
          </p:cNvPr>
          <p:cNvSpPr/>
          <p:nvPr/>
        </p:nvSpPr>
        <p:spPr>
          <a:xfrm>
            <a:off x="2207568" y="2332487"/>
            <a:ext cx="8568952" cy="828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S" sz="2000">
                <a:solidFill>
                  <a:srgbClr val="2D6DF3"/>
                </a:solidFill>
                <a:latin typeface="Work Sans" pitchFamily="2" charset="77"/>
              </a:rPr>
              <a:t>Establecer un marco normativo que </a:t>
            </a:r>
            <a:r>
              <a:rPr lang="es-ES" sz="2000" dirty="0">
                <a:solidFill>
                  <a:srgbClr val="2D6DF3"/>
                </a:solidFill>
                <a:latin typeface="Work Sans" pitchFamily="2" charset="77"/>
              </a:rPr>
              <a:t>promueva la innovación basada en TIC en el sector público.</a:t>
            </a:r>
          </a:p>
        </p:txBody>
      </p:sp>
      <p:sp>
        <p:nvSpPr>
          <p:cNvPr id="16" name="Rectángulo 15">
            <a:extLst>
              <a:ext uri="{FF2B5EF4-FFF2-40B4-BE49-F238E27FC236}">
                <a16:creationId xmlns:a16="http://schemas.microsoft.com/office/drawing/2014/main" xmlns="" id="{97EED96D-3B2A-BE4C-B0A6-D251D3538577}"/>
              </a:ext>
            </a:extLst>
          </p:cNvPr>
          <p:cNvSpPr/>
          <p:nvPr/>
        </p:nvSpPr>
        <p:spPr>
          <a:xfrm>
            <a:off x="2207568" y="3645792"/>
            <a:ext cx="8640960" cy="1176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S" sz="2000" dirty="0">
                <a:solidFill>
                  <a:srgbClr val="2D6DF3"/>
                </a:solidFill>
                <a:latin typeface="Work Sans" pitchFamily="2" charset="77"/>
              </a:rPr>
              <a:t>Adoptar soluciones tecnológicas que transformen de manera transversal los trámites, procesos y procedimientos relacionados con la entrega de servicios</a:t>
            </a:r>
          </a:p>
        </p:txBody>
      </p:sp>
      <p:sp>
        <p:nvSpPr>
          <p:cNvPr id="17" name="Rectángulo 16">
            <a:extLst>
              <a:ext uri="{FF2B5EF4-FFF2-40B4-BE49-F238E27FC236}">
                <a16:creationId xmlns:a16="http://schemas.microsoft.com/office/drawing/2014/main" xmlns="" id="{EFD6A772-D40D-DE45-8F29-C9C82E08D477}"/>
              </a:ext>
            </a:extLst>
          </p:cNvPr>
          <p:cNvSpPr/>
          <p:nvPr/>
        </p:nvSpPr>
        <p:spPr>
          <a:xfrm>
            <a:off x="2182348" y="5450920"/>
            <a:ext cx="8666180" cy="85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r>
              <a:rPr lang="es-ES" sz="2000" dirty="0">
                <a:solidFill>
                  <a:srgbClr val="2D6DF3"/>
                </a:solidFill>
                <a:latin typeface="Work Sans" pitchFamily="2" charset="77"/>
              </a:rPr>
              <a:t>Formar el talento humano con los conocimientos y competencias necesarios para el aprovechamiento de las nuevas tecnologías.</a:t>
            </a:r>
          </a:p>
          <a:p>
            <a:pPr algn="just">
              <a:defRPr/>
            </a:pPr>
            <a:endParaRPr lang="es-ES" sz="2800" b="1" dirty="0">
              <a:solidFill>
                <a:srgbClr val="2D6DF3"/>
              </a:solidFill>
              <a:latin typeface="Work Sans" pitchFamily="2" charset="77"/>
            </a:endParaRPr>
          </a:p>
        </p:txBody>
      </p:sp>
      <p:sp>
        <p:nvSpPr>
          <p:cNvPr id="2" name="Elipse 1">
            <a:extLst>
              <a:ext uri="{FF2B5EF4-FFF2-40B4-BE49-F238E27FC236}">
                <a16:creationId xmlns:a16="http://schemas.microsoft.com/office/drawing/2014/main" xmlns="" id="{BA1F4534-AC05-FF4B-BE79-45D1ECDC597E}"/>
              </a:ext>
            </a:extLst>
          </p:cNvPr>
          <p:cNvSpPr/>
          <p:nvPr/>
        </p:nvSpPr>
        <p:spPr>
          <a:xfrm>
            <a:off x="872956" y="765472"/>
            <a:ext cx="1085048" cy="1085048"/>
          </a:xfrm>
          <a:prstGeom prst="ellipse">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Elipse 17">
            <a:extLst>
              <a:ext uri="{FF2B5EF4-FFF2-40B4-BE49-F238E27FC236}">
                <a16:creationId xmlns:a16="http://schemas.microsoft.com/office/drawing/2014/main" xmlns="" id="{DA973BC3-7337-2541-BCC5-06B57C017BF7}"/>
              </a:ext>
            </a:extLst>
          </p:cNvPr>
          <p:cNvSpPr/>
          <p:nvPr/>
        </p:nvSpPr>
        <p:spPr>
          <a:xfrm>
            <a:off x="872956" y="2244760"/>
            <a:ext cx="1085048" cy="1085048"/>
          </a:xfrm>
          <a:prstGeom prst="ellipse">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Elipse 18">
            <a:extLst>
              <a:ext uri="{FF2B5EF4-FFF2-40B4-BE49-F238E27FC236}">
                <a16:creationId xmlns:a16="http://schemas.microsoft.com/office/drawing/2014/main" xmlns="" id="{CE1235F7-2BA8-DA40-AB73-B0FBA2378F0C}"/>
              </a:ext>
            </a:extLst>
          </p:cNvPr>
          <p:cNvSpPr/>
          <p:nvPr/>
        </p:nvSpPr>
        <p:spPr>
          <a:xfrm>
            <a:off x="872956" y="3691456"/>
            <a:ext cx="1085048" cy="1085048"/>
          </a:xfrm>
          <a:prstGeom prst="ellipse">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Elipse 19">
            <a:extLst>
              <a:ext uri="{FF2B5EF4-FFF2-40B4-BE49-F238E27FC236}">
                <a16:creationId xmlns:a16="http://schemas.microsoft.com/office/drawing/2014/main" xmlns="" id="{4D739257-1B44-9140-847C-49B49E530C3B}"/>
              </a:ext>
            </a:extLst>
          </p:cNvPr>
          <p:cNvSpPr/>
          <p:nvPr/>
        </p:nvSpPr>
        <p:spPr>
          <a:xfrm>
            <a:off x="872956" y="5170456"/>
            <a:ext cx="1085048" cy="1085048"/>
          </a:xfrm>
          <a:prstGeom prst="ellipse">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Gráfico 3">
            <a:extLst>
              <a:ext uri="{FF2B5EF4-FFF2-40B4-BE49-F238E27FC236}">
                <a16:creationId xmlns:a16="http://schemas.microsoft.com/office/drawing/2014/main" xmlns="" id="{928DD7EE-5CDD-7443-BE3A-0263F72EC1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5440" y="5301208"/>
            <a:ext cx="740180" cy="740180"/>
          </a:xfrm>
          <a:prstGeom prst="rect">
            <a:avLst/>
          </a:prstGeom>
        </p:spPr>
      </p:pic>
      <p:pic>
        <p:nvPicPr>
          <p:cNvPr id="22" name="Gráfico 21">
            <a:extLst>
              <a:ext uri="{FF2B5EF4-FFF2-40B4-BE49-F238E27FC236}">
                <a16:creationId xmlns:a16="http://schemas.microsoft.com/office/drawing/2014/main" xmlns="" id="{A469E25E-5609-C844-A4B4-7DC3E1D70C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44120" y="2415924"/>
            <a:ext cx="745000" cy="745000"/>
          </a:xfrm>
          <a:prstGeom prst="rect">
            <a:avLst/>
          </a:prstGeom>
        </p:spPr>
      </p:pic>
      <p:pic>
        <p:nvPicPr>
          <p:cNvPr id="24" name="Gráfico 23">
            <a:extLst>
              <a:ext uri="{FF2B5EF4-FFF2-40B4-BE49-F238E27FC236}">
                <a16:creationId xmlns:a16="http://schemas.microsoft.com/office/drawing/2014/main" xmlns="" id="{370F7367-8B22-4148-835B-99435E1A9A4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60376" y="3857752"/>
            <a:ext cx="710208" cy="710208"/>
          </a:xfrm>
          <a:prstGeom prst="rect">
            <a:avLst/>
          </a:prstGeom>
        </p:spPr>
      </p:pic>
      <p:pic>
        <p:nvPicPr>
          <p:cNvPr id="26" name="Gráfico 25">
            <a:extLst>
              <a:ext uri="{FF2B5EF4-FFF2-40B4-BE49-F238E27FC236}">
                <a16:creationId xmlns:a16="http://schemas.microsoft.com/office/drawing/2014/main" xmlns="" id="{8B8071B6-5714-244F-94DF-8245B113DD9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44120" y="960628"/>
            <a:ext cx="740180" cy="740180"/>
          </a:xfrm>
          <a:prstGeom prst="rect">
            <a:avLst/>
          </a:prstGeom>
        </p:spPr>
      </p:pic>
    </p:spTree>
    <p:extLst>
      <p:ext uri="{BB962C8B-B14F-4D97-AF65-F5344CB8AC3E}">
        <p14:creationId xmlns:p14="http://schemas.microsoft.com/office/powerpoint/2010/main" val="14316647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xmlns="" id="{37939DEA-354E-6246-80E6-77899E288837}"/>
              </a:ext>
            </a:extLst>
          </p:cNvPr>
          <p:cNvSpPr/>
          <p:nvPr/>
        </p:nvSpPr>
        <p:spPr>
          <a:xfrm>
            <a:off x="-74306" y="-27384"/>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39" name="Rectángulo 38">
            <a:extLst>
              <a:ext uri="{FF2B5EF4-FFF2-40B4-BE49-F238E27FC236}">
                <a16:creationId xmlns:a16="http://schemas.microsoft.com/office/drawing/2014/main" xmlns="" id="{429D2E46-612C-4271-A2E4-131C25277B79}"/>
              </a:ext>
            </a:extLst>
          </p:cNvPr>
          <p:cNvSpPr/>
          <p:nvPr/>
        </p:nvSpPr>
        <p:spPr>
          <a:xfrm>
            <a:off x="1662113" y="187325"/>
            <a:ext cx="8767762" cy="1060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900"/>
          </a:p>
        </p:txBody>
      </p:sp>
      <p:sp>
        <p:nvSpPr>
          <p:cNvPr id="19" name="Rectángulo 18">
            <a:extLst>
              <a:ext uri="{FF2B5EF4-FFF2-40B4-BE49-F238E27FC236}">
                <a16:creationId xmlns:a16="http://schemas.microsoft.com/office/drawing/2014/main" xmlns="" id="{D124BB2E-801D-0A44-BB41-44CCBBC629EF}"/>
              </a:ext>
            </a:extLst>
          </p:cNvPr>
          <p:cNvSpPr/>
          <p:nvPr/>
        </p:nvSpPr>
        <p:spPr>
          <a:xfrm>
            <a:off x="-74306" y="-27384"/>
            <a:ext cx="5563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8" name="Imagen 17">
            <a:extLst>
              <a:ext uri="{FF2B5EF4-FFF2-40B4-BE49-F238E27FC236}">
                <a16:creationId xmlns:a16="http://schemas.microsoft.com/office/drawing/2014/main" xmlns="" id="{E5EF3FAD-F801-534B-944D-A54F2359337D}"/>
              </a:ext>
            </a:extLst>
          </p:cNvPr>
          <p:cNvPicPr>
            <a:picLocks noChangeAspect="1"/>
          </p:cNvPicPr>
          <p:nvPr/>
        </p:nvPicPr>
        <p:blipFill>
          <a:blip r:embed="rId3"/>
          <a:stretch>
            <a:fillRect/>
          </a:stretch>
        </p:blipFill>
        <p:spPr>
          <a:xfrm>
            <a:off x="263352" y="400013"/>
            <a:ext cx="4884727" cy="6341355"/>
          </a:xfrm>
          <a:prstGeom prst="rect">
            <a:avLst/>
          </a:prstGeom>
          <a:ln>
            <a:noFill/>
          </a:ln>
        </p:spPr>
      </p:pic>
      <p:sp>
        <p:nvSpPr>
          <p:cNvPr id="20" name="Rectángulo 19">
            <a:extLst>
              <a:ext uri="{FF2B5EF4-FFF2-40B4-BE49-F238E27FC236}">
                <a16:creationId xmlns:a16="http://schemas.microsoft.com/office/drawing/2014/main" xmlns="" id="{6B8671F3-EB99-D14F-B7EF-DA883538D12E}"/>
              </a:ext>
            </a:extLst>
          </p:cNvPr>
          <p:cNvSpPr/>
          <p:nvPr/>
        </p:nvSpPr>
        <p:spPr>
          <a:xfrm>
            <a:off x="6587484" y="1047720"/>
            <a:ext cx="4398446" cy="400110"/>
          </a:xfrm>
          <a:prstGeom prst="rect">
            <a:avLst/>
          </a:prstGeom>
        </p:spPr>
        <p:txBody>
          <a:bodyPr wrap="square">
            <a:spAutoFit/>
          </a:bodyPr>
          <a:lstStyle/>
          <a:p>
            <a:r>
              <a:rPr lang="es-ES" sz="2000" dirty="0">
                <a:solidFill>
                  <a:srgbClr val="2D6DF3"/>
                </a:solidFill>
                <a:latin typeface="Work Sans" pitchFamily="2" charset="77"/>
              </a:rPr>
              <a:t>Aumentar la conectividad</a:t>
            </a:r>
          </a:p>
        </p:txBody>
      </p:sp>
      <p:sp>
        <p:nvSpPr>
          <p:cNvPr id="21" name="Google Shape;142;p22">
            <a:extLst>
              <a:ext uri="{FF2B5EF4-FFF2-40B4-BE49-F238E27FC236}">
                <a16:creationId xmlns:a16="http://schemas.microsoft.com/office/drawing/2014/main" xmlns="" id="{E4ACCE6D-857D-2D40-8011-CEDC4674F869}"/>
              </a:ext>
            </a:extLst>
          </p:cNvPr>
          <p:cNvSpPr txBox="1">
            <a:spLocks/>
          </p:cNvSpPr>
          <p:nvPr/>
        </p:nvSpPr>
        <p:spPr>
          <a:xfrm>
            <a:off x="5375920" y="771453"/>
            <a:ext cx="1152128"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a:r>
              <a:rPr lang="es-CO" sz="4800" b="1" dirty="0">
                <a:solidFill>
                  <a:srgbClr val="2D6DF3"/>
                </a:solidFill>
                <a:latin typeface="Work Sans"/>
                <a:ea typeface="Work Sans"/>
                <a:cs typeface="Work Sans"/>
                <a:sym typeface="Work Sans"/>
              </a:rPr>
              <a:t>1.</a:t>
            </a:r>
          </a:p>
        </p:txBody>
      </p:sp>
      <p:sp>
        <p:nvSpPr>
          <p:cNvPr id="22" name="Google Shape;142;p22">
            <a:extLst>
              <a:ext uri="{FF2B5EF4-FFF2-40B4-BE49-F238E27FC236}">
                <a16:creationId xmlns:a16="http://schemas.microsoft.com/office/drawing/2014/main" xmlns="" id="{81C9CB99-1AF6-6845-B087-457099011C10}"/>
              </a:ext>
            </a:extLst>
          </p:cNvPr>
          <p:cNvSpPr txBox="1">
            <a:spLocks/>
          </p:cNvSpPr>
          <p:nvPr/>
        </p:nvSpPr>
        <p:spPr>
          <a:xfrm>
            <a:off x="5447928" y="1667387"/>
            <a:ext cx="1152128"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a:r>
              <a:rPr lang="es-CO" sz="4800" b="1" dirty="0">
                <a:solidFill>
                  <a:srgbClr val="2D6DF3"/>
                </a:solidFill>
                <a:latin typeface="Work Sans"/>
                <a:ea typeface="Work Sans"/>
                <a:cs typeface="Work Sans"/>
                <a:sym typeface="Work Sans"/>
              </a:rPr>
              <a:t>2.</a:t>
            </a:r>
          </a:p>
        </p:txBody>
      </p:sp>
      <p:sp>
        <p:nvSpPr>
          <p:cNvPr id="23" name="Google Shape;142;p22">
            <a:extLst>
              <a:ext uri="{FF2B5EF4-FFF2-40B4-BE49-F238E27FC236}">
                <a16:creationId xmlns:a16="http://schemas.microsoft.com/office/drawing/2014/main" xmlns="" id="{F63A712C-FEB5-4949-91DC-4FAD37D2549B}"/>
              </a:ext>
            </a:extLst>
          </p:cNvPr>
          <p:cNvSpPr txBox="1">
            <a:spLocks/>
          </p:cNvSpPr>
          <p:nvPr/>
        </p:nvSpPr>
        <p:spPr>
          <a:xfrm>
            <a:off x="5447928" y="2563743"/>
            <a:ext cx="1152128"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a:r>
              <a:rPr lang="es-CO" sz="4800" b="1" dirty="0">
                <a:solidFill>
                  <a:srgbClr val="2D6DF3"/>
                </a:solidFill>
                <a:latin typeface="Work Sans"/>
                <a:ea typeface="Work Sans"/>
                <a:cs typeface="Work Sans"/>
                <a:sym typeface="Work Sans"/>
              </a:rPr>
              <a:t>3.</a:t>
            </a:r>
          </a:p>
        </p:txBody>
      </p:sp>
      <p:sp>
        <p:nvSpPr>
          <p:cNvPr id="24" name="Google Shape;142;p22">
            <a:extLst>
              <a:ext uri="{FF2B5EF4-FFF2-40B4-BE49-F238E27FC236}">
                <a16:creationId xmlns:a16="http://schemas.microsoft.com/office/drawing/2014/main" xmlns="" id="{557E2FAC-75C0-8E44-8973-3DCC13FFD678}"/>
              </a:ext>
            </a:extLst>
          </p:cNvPr>
          <p:cNvSpPr txBox="1">
            <a:spLocks/>
          </p:cNvSpPr>
          <p:nvPr/>
        </p:nvSpPr>
        <p:spPr>
          <a:xfrm>
            <a:off x="5447928" y="3350135"/>
            <a:ext cx="1152128"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a:r>
              <a:rPr lang="es-CO" sz="4800" b="1" dirty="0">
                <a:solidFill>
                  <a:srgbClr val="2D6DF3"/>
                </a:solidFill>
                <a:latin typeface="Work Sans"/>
                <a:ea typeface="Work Sans"/>
                <a:cs typeface="Work Sans"/>
                <a:sym typeface="Work Sans"/>
              </a:rPr>
              <a:t>4.</a:t>
            </a:r>
          </a:p>
        </p:txBody>
      </p:sp>
      <p:sp>
        <p:nvSpPr>
          <p:cNvPr id="25" name="Google Shape;142;p22">
            <a:extLst>
              <a:ext uri="{FF2B5EF4-FFF2-40B4-BE49-F238E27FC236}">
                <a16:creationId xmlns:a16="http://schemas.microsoft.com/office/drawing/2014/main" xmlns="" id="{394B8634-9020-3342-A716-A45009577B8E}"/>
              </a:ext>
            </a:extLst>
          </p:cNvPr>
          <p:cNvSpPr txBox="1">
            <a:spLocks/>
          </p:cNvSpPr>
          <p:nvPr/>
        </p:nvSpPr>
        <p:spPr>
          <a:xfrm>
            <a:off x="5447928" y="4358247"/>
            <a:ext cx="1152128"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a:r>
              <a:rPr lang="es-CO" sz="4800" b="1" dirty="0">
                <a:solidFill>
                  <a:srgbClr val="2D6DF3"/>
                </a:solidFill>
                <a:latin typeface="Work Sans"/>
                <a:ea typeface="Work Sans"/>
                <a:cs typeface="Work Sans"/>
                <a:sym typeface="Work Sans"/>
              </a:rPr>
              <a:t>5.</a:t>
            </a:r>
          </a:p>
        </p:txBody>
      </p:sp>
      <p:sp>
        <p:nvSpPr>
          <p:cNvPr id="26" name="Google Shape;142;p22">
            <a:extLst>
              <a:ext uri="{FF2B5EF4-FFF2-40B4-BE49-F238E27FC236}">
                <a16:creationId xmlns:a16="http://schemas.microsoft.com/office/drawing/2014/main" xmlns="" id="{AF6554B8-AEDA-1545-A265-AC244AA6D40E}"/>
              </a:ext>
            </a:extLst>
          </p:cNvPr>
          <p:cNvSpPr txBox="1">
            <a:spLocks/>
          </p:cNvSpPr>
          <p:nvPr/>
        </p:nvSpPr>
        <p:spPr>
          <a:xfrm>
            <a:off x="5442725" y="5294351"/>
            <a:ext cx="1152128"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a:r>
              <a:rPr lang="es-CO" sz="4800" b="1" dirty="0">
                <a:solidFill>
                  <a:srgbClr val="2D6DF3"/>
                </a:solidFill>
                <a:latin typeface="Work Sans"/>
                <a:ea typeface="Work Sans"/>
                <a:cs typeface="Work Sans"/>
                <a:sym typeface="Work Sans"/>
              </a:rPr>
              <a:t>6.</a:t>
            </a:r>
          </a:p>
        </p:txBody>
      </p:sp>
      <p:sp>
        <p:nvSpPr>
          <p:cNvPr id="27" name="Rectángulo 26">
            <a:extLst>
              <a:ext uri="{FF2B5EF4-FFF2-40B4-BE49-F238E27FC236}">
                <a16:creationId xmlns:a16="http://schemas.microsoft.com/office/drawing/2014/main" xmlns="" id="{810A84E3-592C-4845-B1CA-3208577512B7}"/>
              </a:ext>
            </a:extLst>
          </p:cNvPr>
          <p:cNvSpPr/>
          <p:nvPr/>
        </p:nvSpPr>
        <p:spPr>
          <a:xfrm>
            <a:off x="6594853" y="1713002"/>
            <a:ext cx="5418797" cy="707886"/>
          </a:xfrm>
          <a:prstGeom prst="rect">
            <a:avLst/>
          </a:prstGeom>
        </p:spPr>
        <p:txBody>
          <a:bodyPr wrap="square">
            <a:spAutoFit/>
          </a:bodyPr>
          <a:lstStyle/>
          <a:p>
            <a:r>
              <a:rPr lang="es-ES" sz="2000" dirty="0">
                <a:solidFill>
                  <a:srgbClr val="2D6DF3"/>
                </a:solidFill>
                <a:latin typeface="Work Sans" pitchFamily="2" charset="77"/>
              </a:rPr>
              <a:t>Aumentar la adopción y el uso de tecnologías digitales</a:t>
            </a:r>
          </a:p>
        </p:txBody>
      </p:sp>
      <p:sp>
        <p:nvSpPr>
          <p:cNvPr id="28" name="Rectángulo 27">
            <a:extLst>
              <a:ext uri="{FF2B5EF4-FFF2-40B4-BE49-F238E27FC236}">
                <a16:creationId xmlns:a16="http://schemas.microsoft.com/office/drawing/2014/main" xmlns="" id="{1CBDF433-29C4-4D41-AC82-50A9B06F7282}"/>
              </a:ext>
            </a:extLst>
          </p:cNvPr>
          <p:cNvSpPr/>
          <p:nvPr/>
        </p:nvSpPr>
        <p:spPr>
          <a:xfrm>
            <a:off x="6614461" y="2760652"/>
            <a:ext cx="5861112" cy="400110"/>
          </a:xfrm>
          <a:prstGeom prst="rect">
            <a:avLst/>
          </a:prstGeom>
        </p:spPr>
        <p:txBody>
          <a:bodyPr wrap="square">
            <a:spAutoFit/>
          </a:bodyPr>
          <a:lstStyle/>
          <a:p>
            <a:r>
              <a:rPr lang="es-ES" sz="2000" dirty="0">
                <a:solidFill>
                  <a:srgbClr val="2D6DF3"/>
                </a:solidFill>
                <a:latin typeface="Work Sans" pitchFamily="2" charset="77"/>
              </a:rPr>
              <a:t>Promover la innovación digital</a:t>
            </a:r>
          </a:p>
        </p:txBody>
      </p:sp>
      <p:sp>
        <p:nvSpPr>
          <p:cNvPr id="29" name="Rectángulo 28">
            <a:extLst>
              <a:ext uri="{FF2B5EF4-FFF2-40B4-BE49-F238E27FC236}">
                <a16:creationId xmlns:a16="http://schemas.microsoft.com/office/drawing/2014/main" xmlns="" id="{88C21E09-FD9B-B44F-B49F-C3B88D5C24CA}"/>
              </a:ext>
            </a:extLst>
          </p:cNvPr>
          <p:cNvSpPr/>
          <p:nvPr/>
        </p:nvSpPr>
        <p:spPr>
          <a:xfrm>
            <a:off x="6587484" y="3457792"/>
            <a:ext cx="5433535" cy="707886"/>
          </a:xfrm>
          <a:prstGeom prst="rect">
            <a:avLst/>
          </a:prstGeom>
        </p:spPr>
        <p:txBody>
          <a:bodyPr wrap="square">
            <a:spAutoFit/>
          </a:bodyPr>
          <a:lstStyle/>
          <a:p>
            <a:r>
              <a:rPr lang="es-ES" sz="2000" dirty="0">
                <a:solidFill>
                  <a:srgbClr val="2D6DF3"/>
                </a:solidFill>
                <a:latin typeface="Work Sans" pitchFamily="2" charset="77"/>
              </a:rPr>
              <a:t>Desarrollar habilidades y el mercado laboral para la economía digital</a:t>
            </a:r>
          </a:p>
        </p:txBody>
      </p:sp>
      <p:sp>
        <p:nvSpPr>
          <p:cNvPr id="30" name="Rectángulo 29">
            <a:extLst>
              <a:ext uri="{FF2B5EF4-FFF2-40B4-BE49-F238E27FC236}">
                <a16:creationId xmlns:a16="http://schemas.microsoft.com/office/drawing/2014/main" xmlns="" id="{65F4D2AA-88E4-E348-BDE5-448CC637990B}"/>
              </a:ext>
            </a:extLst>
          </p:cNvPr>
          <p:cNvSpPr/>
          <p:nvPr/>
        </p:nvSpPr>
        <p:spPr>
          <a:xfrm>
            <a:off x="6594853" y="4462708"/>
            <a:ext cx="5861112" cy="707886"/>
          </a:xfrm>
          <a:prstGeom prst="rect">
            <a:avLst/>
          </a:prstGeom>
        </p:spPr>
        <p:txBody>
          <a:bodyPr wrap="square">
            <a:spAutoFit/>
          </a:bodyPr>
          <a:lstStyle/>
          <a:p>
            <a:r>
              <a:rPr lang="es-ES" sz="2000" dirty="0">
                <a:solidFill>
                  <a:srgbClr val="2D6DF3"/>
                </a:solidFill>
                <a:latin typeface="Work Sans" pitchFamily="2" charset="77"/>
              </a:rPr>
              <a:t>Aprovechar nuevas oportunidades de crecimiento de la TD</a:t>
            </a:r>
          </a:p>
        </p:txBody>
      </p:sp>
      <p:sp>
        <p:nvSpPr>
          <p:cNvPr id="31" name="Rectángulo 30">
            <a:extLst>
              <a:ext uri="{FF2B5EF4-FFF2-40B4-BE49-F238E27FC236}">
                <a16:creationId xmlns:a16="http://schemas.microsoft.com/office/drawing/2014/main" xmlns="" id="{466F610D-B48D-CE40-8636-CFFF4DD4F37D}"/>
              </a:ext>
            </a:extLst>
          </p:cNvPr>
          <p:cNvSpPr/>
          <p:nvPr/>
        </p:nvSpPr>
        <p:spPr>
          <a:xfrm>
            <a:off x="6587484" y="5421807"/>
            <a:ext cx="5426166" cy="707886"/>
          </a:xfrm>
          <a:prstGeom prst="rect">
            <a:avLst/>
          </a:prstGeom>
        </p:spPr>
        <p:txBody>
          <a:bodyPr wrap="square">
            <a:spAutoFit/>
          </a:bodyPr>
          <a:lstStyle/>
          <a:p>
            <a:r>
              <a:rPr lang="es-ES" sz="2000" dirty="0">
                <a:solidFill>
                  <a:srgbClr val="2D6DF3"/>
                </a:solidFill>
                <a:latin typeface="Work Sans" pitchFamily="2" charset="77"/>
              </a:rPr>
              <a:t>Construir una estrategia nacional digital para Colombia</a:t>
            </a:r>
          </a:p>
        </p:txBody>
      </p:sp>
    </p:spTree>
    <p:extLst>
      <p:ext uri="{BB962C8B-B14F-4D97-AF65-F5344CB8AC3E}">
        <p14:creationId xmlns:p14="http://schemas.microsoft.com/office/powerpoint/2010/main" val="153231409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xmlns="" id="{37939DEA-354E-6246-80E6-77899E288837}"/>
              </a:ext>
            </a:extLst>
          </p:cNvPr>
          <p:cNvSpPr/>
          <p:nvPr/>
        </p:nvSpPr>
        <p:spPr>
          <a:xfrm>
            <a:off x="-74306" y="-27384"/>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39" name="Rectángulo 38">
            <a:extLst>
              <a:ext uri="{FF2B5EF4-FFF2-40B4-BE49-F238E27FC236}">
                <a16:creationId xmlns:a16="http://schemas.microsoft.com/office/drawing/2014/main" xmlns="" id="{429D2E46-612C-4271-A2E4-131C25277B79}"/>
              </a:ext>
            </a:extLst>
          </p:cNvPr>
          <p:cNvSpPr/>
          <p:nvPr/>
        </p:nvSpPr>
        <p:spPr>
          <a:xfrm>
            <a:off x="1662113" y="187325"/>
            <a:ext cx="8767762" cy="1060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900"/>
          </a:p>
        </p:txBody>
      </p:sp>
      <p:sp>
        <p:nvSpPr>
          <p:cNvPr id="19" name="Rectángulo 18">
            <a:extLst>
              <a:ext uri="{FF2B5EF4-FFF2-40B4-BE49-F238E27FC236}">
                <a16:creationId xmlns:a16="http://schemas.microsoft.com/office/drawing/2014/main" xmlns="" id="{D124BB2E-801D-0A44-BB41-44CCBBC629EF}"/>
              </a:ext>
            </a:extLst>
          </p:cNvPr>
          <p:cNvSpPr/>
          <p:nvPr/>
        </p:nvSpPr>
        <p:spPr>
          <a:xfrm>
            <a:off x="6702834" y="-14065"/>
            <a:ext cx="5563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2" name="Imagen 31">
            <a:extLst>
              <a:ext uri="{FF2B5EF4-FFF2-40B4-BE49-F238E27FC236}">
                <a16:creationId xmlns:a16="http://schemas.microsoft.com/office/drawing/2014/main" xmlns="" id="{79A1D0A6-09A2-8149-BC2C-58605C9783E8}"/>
              </a:ext>
            </a:extLst>
          </p:cNvPr>
          <p:cNvPicPr>
            <a:picLocks noChangeAspect="1"/>
          </p:cNvPicPr>
          <p:nvPr/>
        </p:nvPicPr>
        <p:blipFill>
          <a:blip r:embed="rId3"/>
          <a:stretch>
            <a:fillRect/>
          </a:stretch>
        </p:blipFill>
        <p:spPr>
          <a:xfrm>
            <a:off x="6911581" y="248730"/>
            <a:ext cx="5043893" cy="6276614"/>
          </a:xfrm>
          <a:prstGeom prst="rect">
            <a:avLst/>
          </a:prstGeom>
          <a:ln>
            <a:noFill/>
          </a:ln>
        </p:spPr>
      </p:pic>
      <p:sp>
        <p:nvSpPr>
          <p:cNvPr id="33" name="Rectángulo 32">
            <a:extLst>
              <a:ext uri="{FF2B5EF4-FFF2-40B4-BE49-F238E27FC236}">
                <a16:creationId xmlns:a16="http://schemas.microsoft.com/office/drawing/2014/main" xmlns="" id="{CB7DB450-C16B-3942-A9A0-FFA457A66511}"/>
              </a:ext>
            </a:extLst>
          </p:cNvPr>
          <p:cNvSpPr/>
          <p:nvPr/>
        </p:nvSpPr>
        <p:spPr>
          <a:xfrm>
            <a:off x="1044901" y="3009726"/>
            <a:ext cx="5833759" cy="707886"/>
          </a:xfrm>
          <a:prstGeom prst="rect">
            <a:avLst/>
          </a:prstGeom>
        </p:spPr>
        <p:txBody>
          <a:bodyPr wrap="square">
            <a:spAutoFit/>
          </a:bodyPr>
          <a:lstStyle/>
          <a:p>
            <a:r>
              <a:rPr lang="es-ES" sz="2000" dirty="0">
                <a:solidFill>
                  <a:srgbClr val="2D6DF3"/>
                </a:solidFill>
                <a:latin typeface="Work Sans" pitchFamily="2" charset="77"/>
              </a:rPr>
              <a:t>El desempeño en áreas clave para la transformación digital (trámites y arquitectura) no es el adecuado</a:t>
            </a:r>
          </a:p>
        </p:txBody>
      </p:sp>
      <p:sp>
        <p:nvSpPr>
          <p:cNvPr id="34" name="Rectángulo 33">
            <a:extLst>
              <a:ext uri="{FF2B5EF4-FFF2-40B4-BE49-F238E27FC236}">
                <a16:creationId xmlns:a16="http://schemas.microsoft.com/office/drawing/2014/main" xmlns="" id="{2AD9342D-4EA4-6945-8FBA-D7BE000EE843}"/>
              </a:ext>
            </a:extLst>
          </p:cNvPr>
          <p:cNvSpPr/>
          <p:nvPr/>
        </p:nvSpPr>
        <p:spPr>
          <a:xfrm>
            <a:off x="496851" y="659595"/>
            <a:ext cx="5519936" cy="1384995"/>
          </a:xfrm>
          <a:prstGeom prst="rect">
            <a:avLst/>
          </a:prstGeom>
        </p:spPr>
        <p:txBody>
          <a:bodyPr wrap="square">
            <a:spAutoFit/>
          </a:bodyPr>
          <a:lstStyle/>
          <a:p>
            <a:r>
              <a:rPr lang="es-ES" sz="2800" b="1" dirty="0">
                <a:solidFill>
                  <a:srgbClr val="2D6DF3"/>
                </a:solidFill>
                <a:latin typeface="Work Sans" pitchFamily="2" charset="77"/>
              </a:rPr>
              <a:t>Barreras para la adopción de tecnologías digitales en el sector público </a:t>
            </a:r>
          </a:p>
        </p:txBody>
      </p:sp>
      <p:sp>
        <p:nvSpPr>
          <p:cNvPr id="35" name="Google Shape;142;p22">
            <a:extLst>
              <a:ext uri="{FF2B5EF4-FFF2-40B4-BE49-F238E27FC236}">
                <a16:creationId xmlns:a16="http://schemas.microsoft.com/office/drawing/2014/main" xmlns="" id="{B67FBCE1-F049-F740-807C-72BBFA72CF28}"/>
              </a:ext>
            </a:extLst>
          </p:cNvPr>
          <p:cNvSpPr txBox="1">
            <a:spLocks/>
          </p:cNvSpPr>
          <p:nvPr/>
        </p:nvSpPr>
        <p:spPr>
          <a:xfrm>
            <a:off x="-107227" y="2941499"/>
            <a:ext cx="1152128"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a:r>
              <a:rPr lang="es-CO" sz="4800" b="1" dirty="0">
                <a:solidFill>
                  <a:srgbClr val="2D6DF3"/>
                </a:solidFill>
                <a:latin typeface="Work Sans"/>
                <a:ea typeface="Work Sans"/>
                <a:cs typeface="Work Sans"/>
                <a:sym typeface="Work Sans"/>
              </a:rPr>
              <a:t>1.</a:t>
            </a:r>
          </a:p>
        </p:txBody>
      </p:sp>
      <p:sp>
        <p:nvSpPr>
          <p:cNvPr id="36" name="Google Shape;142;p22">
            <a:extLst>
              <a:ext uri="{FF2B5EF4-FFF2-40B4-BE49-F238E27FC236}">
                <a16:creationId xmlns:a16="http://schemas.microsoft.com/office/drawing/2014/main" xmlns="" id="{84D44C50-7B28-0441-9B6A-0E6238EA4808}"/>
              </a:ext>
            </a:extLst>
          </p:cNvPr>
          <p:cNvSpPr txBox="1">
            <a:spLocks/>
          </p:cNvSpPr>
          <p:nvPr/>
        </p:nvSpPr>
        <p:spPr>
          <a:xfrm>
            <a:off x="-52329" y="4552972"/>
            <a:ext cx="1152128" cy="858400"/>
          </a:xfrm>
          <a:prstGeom prst="rect">
            <a:avLst/>
          </a:prstGeom>
          <a:noFill/>
          <a:ln>
            <a:noFill/>
          </a:ln>
        </p:spPr>
        <p:txBody>
          <a:bodyPr spcFirstLastPara="1" vert="horz" wrap="square" lIns="91433" tIns="45700" rIns="91433" bIns="4570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pPr algn="r"/>
            <a:r>
              <a:rPr lang="es-CO" sz="4800" b="1" dirty="0">
                <a:solidFill>
                  <a:srgbClr val="2D6DF3"/>
                </a:solidFill>
                <a:latin typeface="Work Sans"/>
                <a:ea typeface="Work Sans"/>
                <a:cs typeface="Work Sans"/>
                <a:sym typeface="Work Sans"/>
              </a:rPr>
              <a:t>2.</a:t>
            </a:r>
          </a:p>
        </p:txBody>
      </p:sp>
      <p:sp>
        <p:nvSpPr>
          <p:cNvPr id="37" name="Rectángulo 36">
            <a:extLst>
              <a:ext uri="{FF2B5EF4-FFF2-40B4-BE49-F238E27FC236}">
                <a16:creationId xmlns:a16="http://schemas.microsoft.com/office/drawing/2014/main" xmlns="" id="{BFF0FF2A-C24D-A343-B8D1-40DFA92FE86A}"/>
              </a:ext>
            </a:extLst>
          </p:cNvPr>
          <p:cNvSpPr/>
          <p:nvPr/>
        </p:nvSpPr>
        <p:spPr>
          <a:xfrm>
            <a:off x="1044901" y="4676943"/>
            <a:ext cx="5483148" cy="707886"/>
          </a:xfrm>
          <a:prstGeom prst="rect">
            <a:avLst/>
          </a:prstGeom>
        </p:spPr>
        <p:txBody>
          <a:bodyPr wrap="square">
            <a:spAutoFit/>
          </a:bodyPr>
          <a:lstStyle/>
          <a:p>
            <a:r>
              <a:rPr lang="es-ES" sz="2000" dirty="0">
                <a:solidFill>
                  <a:srgbClr val="2D6DF3"/>
                </a:solidFill>
                <a:latin typeface="Work Sans" pitchFamily="2" charset="77"/>
              </a:rPr>
              <a:t>Escasa inversión en compra de tecnologías digitales en las entidades públicas</a:t>
            </a:r>
            <a:endParaRPr lang="es-ES" dirty="0">
              <a:solidFill>
                <a:srgbClr val="2D6DF3"/>
              </a:solidFill>
              <a:latin typeface="Work Sans" pitchFamily="2" charset="77"/>
            </a:endParaRPr>
          </a:p>
        </p:txBody>
      </p:sp>
    </p:spTree>
    <p:extLst>
      <p:ext uri="{BB962C8B-B14F-4D97-AF65-F5344CB8AC3E}">
        <p14:creationId xmlns:p14="http://schemas.microsoft.com/office/powerpoint/2010/main" val="372991131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Rectángulo">
            <a:extLst>
              <a:ext uri="{FF2B5EF4-FFF2-40B4-BE49-F238E27FC236}">
                <a16:creationId xmlns:a16="http://schemas.microsoft.com/office/drawing/2014/main" xmlns="" id="{F06CF937-D3D4-0D42-AA10-2293933282D0}"/>
              </a:ext>
            </a:extLst>
          </p:cNvPr>
          <p:cNvSpPr/>
          <p:nvPr/>
        </p:nvSpPr>
        <p:spPr>
          <a:xfrm>
            <a:off x="-74306" y="-27384"/>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5" name="Rectángulo 4">
            <a:extLst>
              <a:ext uri="{FF2B5EF4-FFF2-40B4-BE49-F238E27FC236}">
                <a16:creationId xmlns:a16="http://schemas.microsoft.com/office/drawing/2014/main" xmlns="" id="{72C094AA-1EE2-184E-A1B9-9932DDD11F92}"/>
              </a:ext>
            </a:extLst>
          </p:cNvPr>
          <p:cNvSpPr/>
          <p:nvPr/>
        </p:nvSpPr>
        <p:spPr>
          <a:xfrm>
            <a:off x="-74306" y="3429000"/>
            <a:ext cx="12340612"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Rectángulo 1">
            <a:extLst>
              <a:ext uri="{FF2B5EF4-FFF2-40B4-BE49-F238E27FC236}">
                <a16:creationId xmlns:a16="http://schemas.microsoft.com/office/drawing/2014/main" xmlns="" id="{6D8B8AB7-87AA-4182-A58A-57772F50A25E}"/>
              </a:ext>
            </a:extLst>
          </p:cNvPr>
          <p:cNvSpPr/>
          <p:nvPr/>
        </p:nvSpPr>
        <p:spPr>
          <a:xfrm>
            <a:off x="2548034" y="632338"/>
            <a:ext cx="8184258" cy="523220"/>
          </a:xfrm>
          <a:prstGeom prst="rect">
            <a:avLst/>
          </a:prstGeom>
        </p:spPr>
        <p:txBody>
          <a:bodyPr wrap="square">
            <a:spAutoFit/>
          </a:bodyPr>
          <a:lstStyle/>
          <a:p>
            <a:r>
              <a:rPr lang="es-ES" sz="2800" b="1" dirty="0">
                <a:solidFill>
                  <a:srgbClr val="2D6DF3"/>
                </a:solidFill>
                <a:latin typeface="Work Sans" pitchFamily="2" charset="77"/>
              </a:rPr>
              <a:t>Índice de Desarrollo de Gobierno electrónico</a:t>
            </a:r>
          </a:p>
        </p:txBody>
      </p:sp>
      <p:sp>
        <p:nvSpPr>
          <p:cNvPr id="10" name="Rectángulo 9">
            <a:extLst>
              <a:ext uri="{FF2B5EF4-FFF2-40B4-BE49-F238E27FC236}">
                <a16:creationId xmlns:a16="http://schemas.microsoft.com/office/drawing/2014/main" xmlns="" id="{CD46C494-81D2-4C10-88F5-846A92B176BD}"/>
              </a:ext>
            </a:extLst>
          </p:cNvPr>
          <p:cNvSpPr/>
          <p:nvPr/>
        </p:nvSpPr>
        <p:spPr>
          <a:xfrm>
            <a:off x="3148838" y="2119251"/>
            <a:ext cx="6798041" cy="861774"/>
          </a:xfrm>
          <a:prstGeom prst="rect">
            <a:avLst/>
          </a:prstGeom>
        </p:spPr>
        <p:txBody>
          <a:bodyPr wrap="square">
            <a:spAutoFit/>
          </a:bodyPr>
          <a:lstStyle/>
          <a:p>
            <a:r>
              <a:rPr lang="es-ES" sz="1600" dirty="0">
                <a:solidFill>
                  <a:srgbClr val="2D6DF3"/>
                </a:solidFill>
                <a:latin typeface="Work Sans" pitchFamily="2" charset="77"/>
              </a:rPr>
              <a:t>1. Subíndice de Servicios en línea</a:t>
            </a:r>
          </a:p>
          <a:p>
            <a:r>
              <a:rPr lang="es-ES" sz="1600" dirty="0">
                <a:solidFill>
                  <a:srgbClr val="2D6DF3"/>
                </a:solidFill>
                <a:latin typeface="Work Sans" pitchFamily="2" charset="77"/>
              </a:rPr>
              <a:t>2. Subíndice de Infraestructura de telecomunicaciones</a:t>
            </a:r>
          </a:p>
          <a:p>
            <a:r>
              <a:rPr lang="es-ES" sz="1600" dirty="0">
                <a:solidFill>
                  <a:srgbClr val="2D6DF3"/>
                </a:solidFill>
                <a:latin typeface="Work Sans" pitchFamily="2" charset="77"/>
              </a:rPr>
              <a:t>3. Subíndice de Capital humano</a:t>
            </a:r>
          </a:p>
        </p:txBody>
      </p:sp>
      <p:graphicFrame>
        <p:nvGraphicFramePr>
          <p:cNvPr id="19" name="Gráfico 18">
            <a:extLst>
              <a:ext uri="{FF2B5EF4-FFF2-40B4-BE49-F238E27FC236}">
                <a16:creationId xmlns:a16="http://schemas.microsoft.com/office/drawing/2014/main" xmlns="" id="{E641BB8D-D22E-418B-9E20-8A058FB632B7}"/>
              </a:ext>
            </a:extLst>
          </p:cNvPr>
          <p:cNvGraphicFramePr>
            <a:graphicFrameLocks/>
          </p:cNvGraphicFramePr>
          <p:nvPr>
            <p:extLst>
              <p:ext uri="{D42A27DB-BD31-4B8C-83A1-F6EECF244321}">
                <p14:modId xmlns:p14="http://schemas.microsoft.com/office/powerpoint/2010/main" val="393152643"/>
              </p:ext>
            </p:extLst>
          </p:nvPr>
        </p:nvGraphicFramePr>
        <p:xfrm>
          <a:off x="2063552" y="3691372"/>
          <a:ext cx="9347973"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ángulo 19">
            <a:extLst>
              <a:ext uri="{FF2B5EF4-FFF2-40B4-BE49-F238E27FC236}">
                <a16:creationId xmlns:a16="http://schemas.microsoft.com/office/drawing/2014/main" xmlns="" id="{977709DB-D37C-495B-9CB8-7E64646FF363}"/>
              </a:ext>
            </a:extLst>
          </p:cNvPr>
          <p:cNvSpPr/>
          <p:nvPr/>
        </p:nvSpPr>
        <p:spPr>
          <a:xfrm>
            <a:off x="2548034" y="1101219"/>
            <a:ext cx="8976346" cy="646331"/>
          </a:xfrm>
          <a:prstGeom prst="rect">
            <a:avLst/>
          </a:prstGeom>
        </p:spPr>
        <p:txBody>
          <a:bodyPr wrap="square">
            <a:spAutoFit/>
          </a:bodyPr>
          <a:lstStyle/>
          <a:p>
            <a:r>
              <a:rPr lang="es-ES" dirty="0">
                <a:solidFill>
                  <a:srgbClr val="2D6DF3"/>
                </a:solidFill>
                <a:latin typeface="Work Sans" pitchFamily="2" charset="77"/>
                <a:ea typeface="Calibri" panose="020F0502020204030204" pitchFamily="34" charset="0"/>
                <a:cs typeface="Times New Roman" panose="02020603050405020304" pitchFamily="18" charset="0"/>
              </a:rPr>
              <a:t>Mide el grado de implementación del gobierno electrónico en cada uno de los 193 países miembros de las Naciones Unidas.</a:t>
            </a:r>
            <a:endParaRPr lang="es-ES" dirty="0">
              <a:solidFill>
                <a:srgbClr val="2D6DF3"/>
              </a:solidFill>
              <a:latin typeface="Work Sans" pitchFamily="2" charset="77"/>
            </a:endParaRPr>
          </a:p>
        </p:txBody>
      </p:sp>
      <p:sp>
        <p:nvSpPr>
          <p:cNvPr id="8" name="CuadroTexto 7">
            <a:extLst>
              <a:ext uri="{FF2B5EF4-FFF2-40B4-BE49-F238E27FC236}">
                <a16:creationId xmlns:a16="http://schemas.microsoft.com/office/drawing/2014/main" xmlns="" id="{B4CBE2B1-AB87-4331-99BF-0337A0907ADE}"/>
              </a:ext>
            </a:extLst>
          </p:cNvPr>
          <p:cNvSpPr txBox="1"/>
          <p:nvPr/>
        </p:nvSpPr>
        <p:spPr>
          <a:xfrm>
            <a:off x="-74306" y="6420734"/>
            <a:ext cx="12340612" cy="261610"/>
          </a:xfrm>
          <a:prstGeom prst="rect">
            <a:avLst/>
          </a:prstGeom>
          <a:noFill/>
        </p:spPr>
        <p:txBody>
          <a:bodyPr wrap="square" rtlCol="0">
            <a:spAutoFit/>
          </a:bodyPr>
          <a:lstStyle/>
          <a:p>
            <a:pPr algn="ctr"/>
            <a:r>
              <a:rPr lang="es-ES" sz="1100" dirty="0">
                <a:solidFill>
                  <a:schemeClr val="tx1">
                    <a:lumMod val="65000"/>
                    <a:lumOff val="35000"/>
                  </a:schemeClr>
                </a:solidFill>
                <a:latin typeface="Work Sans" pitchFamily="2" charset="77"/>
              </a:rPr>
              <a:t>Fuente: Elaboración propia a partir de datos de Naciones Unidas (2010-2018)</a:t>
            </a:r>
          </a:p>
        </p:txBody>
      </p:sp>
      <p:sp>
        <p:nvSpPr>
          <p:cNvPr id="3" name="Elipse 2">
            <a:extLst>
              <a:ext uri="{FF2B5EF4-FFF2-40B4-BE49-F238E27FC236}">
                <a16:creationId xmlns:a16="http://schemas.microsoft.com/office/drawing/2014/main" xmlns="" id="{312279B3-7D7A-D74E-A126-58D06841C2B9}"/>
              </a:ext>
            </a:extLst>
          </p:cNvPr>
          <p:cNvSpPr/>
          <p:nvPr/>
        </p:nvSpPr>
        <p:spPr>
          <a:xfrm>
            <a:off x="204343" y="202705"/>
            <a:ext cx="2065042" cy="20650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xmlns="" id="{D8A912E8-03E6-4E8F-A024-C4AFCCE110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352" y="476671"/>
            <a:ext cx="1947024" cy="1606295"/>
          </a:xfrm>
          <a:prstGeom prst="ellipse">
            <a:avLst/>
          </a:prstGeom>
        </p:spPr>
      </p:pic>
      <p:sp>
        <p:nvSpPr>
          <p:cNvPr id="4" name="Rectángulo 3">
            <a:extLst>
              <a:ext uri="{FF2B5EF4-FFF2-40B4-BE49-F238E27FC236}">
                <a16:creationId xmlns:a16="http://schemas.microsoft.com/office/drawing/2014/main" xmlns="" id="{02BB2799-D5B8-B240-961C-036735FF0A9E}"/>
              </a:ext>
            </a:extLst>
          </p:cNvPr>
          <p:cNvSpPr/>
          <p:nvPr/>
        </p:nvSpPr>
        <p:spPr>
          <a:xfrm>
            <a:off x="3052815" y="1977475"/>
            <a:ext cx="45719" cy="1110687"/>
          </a:xfrm>
          <a:prstGeom prst="rect">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98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6 Rectángulo">
            <a:extLst>
              <a:ext uri="{FF2B5EF4-FFF2-40B4-BE49-F238E27FC236}">
                <a16:creationId xmlns:a16="http://schemas.microsoft.com/office/drawing/2014/main" xmlns="" id="{08BBF447-427D-7641-B0CA-0E3D37A76115}"/>
              </a:ext>
            </a:extLst>
          </p:cNvPr>
          <p:cNvSpPr/>
          <p:nvPr/>
        </p:nvSpPr>
        <p:spPr>
          <a:xfrm>
            <a:off x="-74306" y="-27384"/>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21" name="Rectángulo 20">
            <a:extLst>
              <a:ext uri="{FF2B5EF4-FFF2-40B4-BE49-F238E27FC236}">
                <a16:creationId xmlns:a16="http://schemas.microsoft.com/office/drawing/2014/main" xmlns="" id="{E8A61058-84E8-FD47-A90C-06EEFB180AC8}"/>
              </a:ext>
            </a:extLst>
          </p:cNvPr>
          <p:cNvSpPr/>
          <p:nvPr/>
        </p:nvSpPr>
        <p:spPr>
          <a:xfrm>
            <a:off x="6198933" y="1795648"/>
            <a:ext cx="5729715" cy="1489336"/>
          </a:xfrm>
          <a:prstGeom prst="rect">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a:extLst>
              <a:ext uri="{FF2B5EF4-FFF2-40B4-BE49-F238E27FC236}">
                <a16:creationId xmlns:a16="http://schemas.microsoft.com/office/drawing/2014/main" xmlns="" id="{FF7ECE31-CAAA-7745-9D9B-5E5D40179DB3}"/>
              </a:ext>
            </a:extLst>
          </p:cNvPr>
          <p:cNvSpPr/>
          <p:nvPr/>
        </p:nvSpPr>
        <p:spPr>
          <a:xfrm>
            <a:off x="-74306" y="3429000"/>
            <a:ext cx="12340612"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Elipse 13">
            <a:extLst>
              <a:ext uri="{FF2B5EF4-FFF2-40B4-BE49-F238E27FC236}">
                <a16:creationId xmlns:a16="http://schemas.microsoft.com/office/drawing/2014/main" xmlns="" id="{75AA456C-3451-B64C-BBCB-870A3C113293}"/>
              </a:ext>
            </a:extLst>
          </p:cNvPr>
          <p:cNvSpPr/>
          <p:nvPr/>
        </p:nvSpPr>
        <p:spPr>
          <a:xfrm>
            <a:off x="204343" y="202705"/>
            <a:ext cx="2065042" cy="20650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xmlns="" id="{3A66D476-3C69-4A40-8DE5-8CEB4786E27D}"/>
              </a:ext>
            </a:extLst>
          </p:cNvPr>
          <p:cNvPicPr>
            <a:picLocks noChangeAspect="1"/>
          </p:cNvPicPr>
          <p:nvPr/>
        </p:nvPicPr>
        <p:blipFill rotWithShape="1">
          <a:blip r:embed="rId3">
            <a:extLst>
              <a:ext uri="{28A0092B-C50C-407E-A947-70E740481C1C}">
                <a14:useLocalDpi xmlns:a14="http://schemas.microsoft.com/office/drawing/2010/main" val="0"/>
              </a:ext>
            </a:extLst>
          </a:blip>
          <a:srcRect l="11870" r="15862"/>
          <a:stretch/>
        </p:blipFill>
        <p:spPr>
          <a:xfrm>
            <a:off x="263352" y="523850"/>
            <a:ext cx="1880827" cy="1422751"/>
          </a:xfrm>
          <a:prstGeom prst="ellipse">
            <a:avLst/>
          </a:prstGeom>
        </p:spPr>
      </p:pic>
      <p:sp>
        <p:nvSpPr>
          <p:cNvPr id="5" name="Rectángulo 4">
            <a:extLst>
              <a:ext uri="{FF2B5EF4-FFF2-40B4-BE49-F238E27FC236}">
                <a16:creationId xmlns:a16="http://schemas.microsoft.com/office/drawing/2014/main" xmlns="" id="{1FA1BD7E-CB35-4881-BE92-1C3DA41F1AC3}"/>
              </a:ext>
            </a:extLst>
          </p:cNvPr>
          <p:cNvSpPr/>
          <p:nvPr/>
        </p:nvSpPr>
        <p:spPr>
          <a:xfrm>
            <a:off x="3163146" y="2001707"/>
            <a:ext cx="4479969" cy="1077218"/>
          </a:xfrm>
          <a:prstGeom prst="rect">
            <a:avLst/>
          </a:prstGeom>
        </p:spPr>
        <p:txBody>
          <a:bodyPr wrap="square">
            <a:spAutoFit/>
          </a:bodyPr>
          <a:lstStyle/>
          <a:p>
            <a:r>
              <a:rPr lang="es-ES" sz="1600" dirty="0">
                <a:solidFill>
                  <a:srgbClr val="2D6DF3"/>
                </a:solidFill>
                <a:latin typeface="Work Sans" pitchFamily="2" charset="77"/>
              </a:rPr>
              <a:t>1. Subíndice de Ambiente</a:t>
            </a:r>
          </a:p>
          <a:p>
            <a:r>
              <a:rPr lang="es-ES" sz="1600" dirty="0">
                <a:solidFill>
                  <a:srgbClr val="2D6DF3"/>
                </a:solidFill>
                <a:latin typeface="Work Sans" pitchFamily="2" charset="77"/>
              </a:rPr>
              <a:t>2. Subíndice de Preparación</a:t>
            </a:r>
          </a:p>
          <a:p>
            <a:r>
              <a:rPr lang="es-ES" sz="1600" dirty="0">
                <a:solidFill>
                  <a:srgbClr val="2D6DF3"/>
                </a:solidFill>
                <a:latin typeface="Work Sans" pitchFamily="2" charset="77"/>
              </a:rPr>
              <a:t>3. Subíndice de Uso</a:t>
            </a:r>
          </a:p>
          <a:p>
            <a:r>
              <a:rPr lang="es-ES" sz="1600" dirty="0">
                <a:solidFill>
                  <a:srgbClr val="2D6DF3"/>
                </a:solidFill>
                <a:latin typeface="Work Sans" pitchFamily="2" charset="77"/>
              </a:rPr>
              <a:t>4. Subíndice de Impacto</a:t>
            </a:r>
          </a:p>
        </p:txBody>
      </p:sp>
      <p:sp>
        <p:nvSpPr>
          <p:cNvPr id="18" name="Rectángulo 17">
            <a:extLst>
              <a:ext uri="{FF2B5EF4-FFF2-40B4-BE49-F238E27FC236}">
                <a16:creationId xmlns:a16="http://schemas.microsoft.com/office/drawing/2014/main" xmlns="" id="{DCF21233-7AFE-4512-8941-A5334651B4A9}"/>
              </a:ext>
            </a:extLst>
          </p:cNvPr>
          <p:cNvSpPr/>
          <p:nvPr/>
        </p:nvSpPr>
        <p:spPr>
          <a:xfrm>
            <a:off x="6246893" y="1870817"/>
            <a:ext cx="2743164" cy="1323439"/>
          </a:xfrm>
          <a:prstGeom prst="rect">
            <a:avLst/>
          </a:prstGeom>
        </p:spPr>
        <p:txBody>
          <a:bodyPr wrap="square">
            <a:spAutoFit/>
          </a:bodyPr>
          <a:lstStyle/>
          <a:p>
            <a:r>
              <a:rPr lang="es-ES" sz="1600" b="1" dirty="0">
                <a:solidFill>
                  <a:schemeClr val="bg1"/>
                </a:solidFill>
                <a:latin typeface="Work Sans" pitchFamily="2" charset="77"/>
              </a:rPr>
              <a:t>Pilar 1 </a:t>
            </a:r>
            <a:r>
              <a:rPr lang="es-ES" sz="1600" dirty="0">
                <a:solidFill>
                  <a:schemeClr val="bg1"/>
                </a:solidFill>
                <a:latin typeface="Work Sans" pitchFamily="2" charset="77"/>
              </a:rPr>
              <a:t>Marco regulatorio</a:t>
            </a:r>
          </a:p>
          <a:p>
            <a:r>
              <a:rPr lang="es-ES" sz="1600" b="1" dirty="0">
                <a:solidFill>
                  <a:schemeClr val="bg1"/>
                </a:solidFill>
                <a:latin typeface="Work Sans" pitchFamily="2" charset="77"/>
              </a:rPr>
              <a:t>Pilar 2 </a:t>
            </a:r>
            <a:r>
              <a:rPr lang="es-ES" sz="1600" dirty="0">
                <a:solidFill>
                  <a:schemeClr val="bg1"/>
                </a:solidFill>
                <a:latin typeface="Work Sans" pitchFamily="2" charset="77"/>
              </a:rPr>
              <a:t>Ambiente de innovación</a:t>
            </a:r>
          </a:p>
          <a:p>
            <a:r>
              <a:rPr lang="es-ES" sz="1600" b="1" dirty="0">
                <a:solidFill>
                  <a:schemeClr val="bg1"/>
                </a:solidFill>
                <a:latin typeface="Work Sans" pitchFamily="2" charset="77"/>
              </a:rPr>
              <a:t>Pilar 3 </a:t>
            </a:r>
            <a:r>
              <a:rPr lang="es-ES" sz="1600" dirty="0">
                <a:solidFill>
                  <a:schemeClr val="bg1"/>
                </a:solidFill>
                <a:latin typeface="Work Sans" pitchFamily="2" charset="77"/>
              </a:rPr>
              <a:t>Infraestructura</a:t>
            </a:r>
          </a:p>
          <a:p>
            <a:r>
              <a:rPr lang="es-ES" sz="1600" b="1" dirty="0">
                <a:solidFill>
                  <a:schemeClr val="bg1"/>
                </a:solidFill>
                <a:latin typeface="Work Sans" pitchFamily="2" charset="77"/>
              </a:rPr>
              <a:t>Pilar 4 </a:t>
            </a:r>
            <a:r>
              <a:rPr lang="es-ES" sz="1600" dirty="0">
                <a:solidFill>
                  <a:schemeClr val="bg1"/>
                </a:solidFill>
                <a:latin typeface="Work Sans" pitchFamily="2" charset="77"/>
              </a:rPr>
              <a:t>Asequibilidad</a:t>
            </a:r>
          </a:p>
        </p:txBody>
      </p:sp>
      <p:graphicFrame>
        <p:nvGraphicFramePr>
          <p:cNvPr id="19" name="Gráfico 18">
            <a:extLst>
              <a:ext uri="{FF2B5EF4-FFF2-40B4-BE49-F238E27FC236}">
                <a16:creationId xmlns:a16="http://schemas.microsoft.com/office/drawing/2014/main" xmlns="" id="{21CC971F-6B64-40E5-9CFA-706893592CB3}"/>
              </a:ext>
            </a:extLst>
          </p:cNvPr>
          <p:cNvGraphicFramePr>
            <a:graphicFrameLocks/>
          </p:cNvGraphicFramePr>
          <p:nvPr>
            <p:extLst>
              <p:ext uri="{D42A27DB-BD31-4B8C-83A1-F6EECF244321}">
                <p14:modId xmlns:p14="http://schemas.microsoft.com/office/powerpoint/2010/main" val="443189616"/>
              </p:ext>
            </p:extLst>
          </p:nvPr>
        </p:nvGraphicFramePr>
        <p:xfrm>
          <a:off x="1703512" y="3869753"/>
          <a:ext cx="9465467" cy="2142831"/>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ángulo 2">
            <a:extLst>
              <a:ext uri="{FF2B5EF4-FFF2-40B4-BE49-F238E27FC236}">
                <a16:creationId xmlns:a16="http://schemas.microsoft.com/office/drawing/2014/main" xmlns="" id="{52B959F8-F665-43BC-B34E-CC168DA840C8}"/>
              </a:ext>
            </a:extLst>
          </p:cNvPr>
          <p:cNvSpPr/>
          <p:nvPr/>
        </p:nvSpPr>
        <p:spPr>
          <a:xfrm>
            <a:off x="2563624" y="1089611"/>
            <a:ext cx="9424033" cy="369332"/>
          </a:xfrm>
          <a:prstGeom prst="rect">
            <a:avLst/>
          </a:prstGeom>
        </p:spPr>
        <p:txBody>
          <a:bodyPr wrap="square">
            <a:spAutoFit/>
          </a:bodyPr>
          <a:lstStyle/>
          <a:p>
            <a:r>
              <a:rPr lang="es-ES" dirty="0">
                <a:solidFill>
                  <a:srgbClr val="2D6DF3"/>
                </a:solidFill>
                <a:latin typeface="Work Sans" pitchFamily="2" charset="77"/>
                <a:ea typeface="Calibri" panose="020F0502020204030204" pitchFamily="34" charset="0"/>
                <a:cs typeface="Times New Roman" panose="02020603050405020304" pitchFamily="18" charset="0"/>
              </a:rPr>
              <a:t>Mide qué tan bien </a:t>
            </a:r>
            <a:r>
              <a:rPr lang="es-ES">
                <a:solidFill>
                  <a:srgbClr val="2D6DF3"/>
                </a:solidFill>
                <a:latin typeface="Work Sans" pitchFamily="2" charset="77"/>
                <a:ea typeface="Calibri" panose="020F0502020204030204" pitchFamily="34" charset="0"/>
                <a:cs typeface="Times New Roman" panose="02020603050405020304" pitchFamily="18" charset="0"/>
              </a:rPr>
              <a:t>los países están </a:t>
            </a:r>
            <a:r>
              <a:rPr lang="es-ES" dirty="0">
                <a:solidFill>
                  <a:srgbClr val="2D6DF3"/>
                </a:solidFill>
                <a:latin typeface="Work Sans" pitchFamily="2" charset="77"/>
                <a:ea typeface="Calibri" panose="020F0502020204030204" pitchFamily="34" charset="0"/>
                <a:cs typeface="Times New Roman" panose="02020603050405020304" pitchFamily="18" charset="0"/>
              </a:rPr>
              <a:t>usando las TIC para impulsar la competitividad y el bienestar.</a:t>
            </a:r>
            <a:endParaRPr lang="es-ES" dirty="0">
              <a:solidFill>
                <a:srgbClr val="2D6DF3"/>
              </a:solidFill>
              <a:latin typeface="Work Sans" pitchFamily="2" charset="77"/>
            </a:endParaRPr>
          </a:p>
        </p:txBody>
      </p:sp>
      <p:sp>
        <p:nvSpPr>
          <p:cNvPr id="10" name="CuadroTexto 9">
            <a:extLst>
              <a:ext uri="{FF2B5EF4-FFF2-40B4-BE49-F238E27FC236}">
                <a16:creationId xmlns:a16="http://schemas.microsoft.com/office/drawing/2014/main" xmlns="" id="{CD800C7B-809D-4931-8354-3532FE758D7C}"/>
              </a:ext>
            </a:extLst>
          </p:cNvPr>
          <p:cNvSpPr txBox="1"/>
          <p:nvPr/>
        </p:nvSpPr>
        <p:spPr>
          <a:xfrm>
            <a:off x="-74306" y="6453336"/>
            <a:ext cx="12340612" cy="261610"/>
          </a:xfrm>
          <a:prstGeom prst="rect">
            <a:avLst/>
          </a:prstGeom>
          <a:noFill/>
        </p:spPr>
        <p:txBody>
          <a:bodyPr wrap="square" rtlCol="0">
            <a:spAutoFit/>
          </a:bodyPr>
          <a:lstStyle/>
          <a:p>
            <a:pPr algn="ctr"/>
            <a:r>
              <a:rPr lang="es-ES" sz="1100" dirty="0">
                <a:solidFill>
                  <a:schemeClr val="tx1">
                    <a:lumMod val="65000"/>
                    <a:lumOff val="35000"/>
                  </a:schemeClr>
                </a:solidFill>
                <a:latin typeface="Work Sans" pitchFamily="2" charset="77"/>
              </a:rPr>
              <a:t>Fuente: Elaboración propia a partir de datos del Foro Económico Mundial (2012-2016)</a:t>
            </a:r>
          </a:p>
        </p:txBody>
      </p:sp>
      <p:sp>
        <p:nvSpPr>
          <p:cNvPr id="16" name="Rectángulo 15">
            <a:extLst>
              <a:ext uri="{FF2B5EF4-FFF2-40B4-BE49-F238E27FC236}">
                <a16:creationId xmlns:a16="http://schemas.microsoft.com/office/drawing/2014/main" xmlns="" id="{ACE79F51-E6F8-FA4C-B47B-CEFFC1C9A9AE}"/>
              </a:ext>
            </a:extLst>
          </p:cNvPr>
          <p:cNvSpPr/>
          <p:nvPr/>
        </p:nvSpPr>
        <p:spPr>
          <a:xfrm>
            <a:off x="2548034" y="632338"/>
            <a:ext cx="8184258" cy="523220"/>
          </a:xfrm>
          <a:prstGeom prst="rect">
            <a:avLst/>
          </a:prstGeom>
        </p:spPr>
        <p:txBody>
          <a:bodyPr wrap="square">
            <a:spAutoFit/>
          </a:bodyPr>
          <a:lstStyle/>
          <a:p>
            <a:r>
              <a:rPr lang="es-ES" sz="2800" b="1" dirty="0">
                <a:solidFill>
                  <a:srgbClr val="2D6DF3"/>
                </a:solidFill>
                <a:latin typeface="Work Sans" pitchFamily="2" charset="77"/>
              </a:rPr>
              <a:t>Índice de Preparación para la Conectividad</a:t>
            </a:r>
          </a:p>
        </p:txBody>
      </p:sp>
      <p:sp>
        <p:nvSpPr>
          <p:cNvPr id="20" name="Rectángulo 19">
            <a:extLst>
              <a:ext uri="{FF2B5EF4-FFF2-40B4-BE49-F238E27FC236}">
                <a16:creationId xmlns:a16="http://schemas.microsoft.com/office/drawing/2014/main" xmlns="" id="{184EB504-7EE8-BC44-9AAB-5CC05B76B8CB}"/>
              </a:ext>
            </a:extLst>
          </p:cNvPr>
          <p:cNvSpPr/>
          <p:nvPr/>
        </p:nvSpPr>
        <p:spPr>
          <a:xfrm>
            <a:off x="3052815" y="1975470"/>
            <a:ext cx="45719" cy="1110687"/>
          </a:xfrm>
          <a:prstGeom prst="rect">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Rectángulo 21">
            <a:extLst>
              <a:ext uri="{FF2B5EF4-FFF2-40B4-BE49-F238E27FC236}">
                <a16:creationId xmlns:a16="http://schemas.microsoft.com/office/drawing/2014/main" xmlns="" id="{A8CF9F14-5729-9945-9450-0F24567AF0B9}"/>
              </a:ext>
            </a:extLst>
          </p:cNvPr>
          <p:cNvSpPr/>
          <p:nvPr/>
        </p:nvSpPr>
        <p:spPr>
          <a:xfrm>
            <a:off x="8866777" y="1870606"/>
            <a:ext cx="3349903" cy="1323439"/>
          </a:xfrm>
          <a:prstGeom prst="rect">
            <a:avLst/>
          </a:prstGeom>
        </p:spPr>
        <p:txBody>
          <a:bodyPr wrap="square">
            <a:spAutoFit/>
          </a:bodyPr>
          <a:lstStyle/>
          <a:p>
            <a:r>
              <a:rPr lang="es-ES" sz="1600" b="1" dirty="0">
                <a:solidFill>
                  <a:schemeClr val="bg1"/>
                </a:solidFill>
                <a:latin typeface="Work Sans" pitchFamily="2" charset="77"/>
              </a:rPr>
              <a:t>Pilar 5 </a:t>
            </a:r>
            <a:r>
              <a:rPr lang="es-ES" sz="1600" dirty="0">
                <a:solidFill>
                  <a:schemeClr val="bg1"/>
                </a:solidFill>
                <a:latin typeface="Work Sans" pitchFamily="2" charset="77"/>
              </a:rPr>
              <a:t>Habilidades</a:t>
            </a:r>
          </a:p>
          <a:p>
            <a:r>
              <a:rPr lang="es-ES" sz="1600" b="1" dirty="0">
                <a:solidFill>
                  <a:schemeClr val="bg1"/>
                </a:solidFill>
                <a:latin typeface="Work Sans" pitchFamily="2" charset="77"/>
              </a:rPr>
              <a:t>Pilar 6 </a:t>
            </a:r>
            <a:r>
              <a:rPr lang="es-ES" sz="1600" dirty="0">
                <a:solidFill>
                  <a:schemeClr val="bg1"/>
                </a:solidFill>
                <a:latin typeface="Work Sans" pitchFamily="2" charset="77"/>
              </a:rPr>
              <a:t>Uso de individuos</a:t>
            </a:r>
          </a:p>
          <a:p>
            <a:r>
              <a:rPr lang="es-ES" sz="1600" b="1" dirty="0">
                <a:solidFill>
                  <a:schemeClr val="bg1"/>
                </a:solidFill>
                <a:latin typeface="Work Sans" pitchFamily="2" charset="77"/>
              </a:rPr>
              <a:t>Pilar 7 </a:t>
            </a:r>
            <a:r>
              <a:rPr lang="es-ES" sz="1600" dirty="0">
                <a:solidFill>
                  <a:schemeClr val="bg1"/>
                </a:solidFill>
                <a:latin typeface="Work Sans" pitchFamily="2" charset="77"/>
              </a:rPr>
              <a:t>Uso de empresas</a:t>
            </a:r>
          </a:p>
          <a:p>
            <a:r>
              <a:rPr lang="es-ES" sz="1600" b="1" dirty="0">
                <a:solidFill>
                  <a:schemeClr val="bg1"/>
                </a:solidFill>
                <a:latin typeface="Work Sans" pitchFamily="2" charset="77"/>
              </a:rPr>
              <a:t>Pilar 8 </a:t>
            </a:r>
            <a:r>
              <a:rPr lang="es-ES" sz="1600" dirty="0">
                <a:solidFill>
                  <a:schemeClr val="bg1"/>
                </a:solidFill>
                <a:latin typeface="Work Sans" pitchFamily="2" charset="77"/>
              </a:rPr>
              <a:t>Uso del gobierno</a:t>
            </a:r>
          </a:p>
          <a:p>
            <a:r>
              <a:rPr lang="es-ES" sz="1600" b="1" dirty="0">
                <a:solidFill>
                  <a:schemeClr val="bg1"/>
                </a:solidFill>
                <a:latin typeface="Work Sans" pitchFamily="2" charset="77"/>
              </a:rPr>
              <a:t>Pilar 9 </a:t>
            </a:r>
            <a:r>
              <a:rPr lang="es-ES" sz="1600" dirty="0">
                <a:solidFill>
                  <a:schemeClr val="bg1"/>
                </a:solidFill>
                <a:latin typeface="Work Sans" pitchFamily="2" charset="77"/>
              </a:rPr>
              <a:t>Impactos económicos</a:t>
            </a:r>
          </a:p>
        </p:txBody>
      </p:sp>
    </p:spTree>
    <p:extLst>
      <p:ext uri="{BB962C8B-B14F-4D97-AF65-F5344CB8AC3E}">
        <p14:creationId xmlns:p14="http://schemas.microsoft.com/office/powerpoint/2010/main" val="120861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Rectángulo">
            <a:extLst>
              <a:ext uri="{FF2B5EF4-FFF2-40B4-BE49-F238E27FC236}">
                <a16:creationId xmlns:a16="http://schemas.microsoft.com/office/drawing/2014/main" xmlns="" id="{440703AE-1286-694A-8C83-0BA0914657B6}"/>
              </a:ext>
            </a:extLst>
          </p:cNvPr>
          <p:cNvSpPr/>
          <p:nvPr/>
        </p:nvSpPr>
        <p:spPr>
          <a:xfrm>
            <a:off x="-74306" y="-27384"/>
            <a:ext cx="12340612" cy="6885384"/>
          </a:xfrm>
          <a:prstGeom prst="rect">
            <a:avLst/>
          </a:prstGeom>
          <a:solidFill>
            <a:srgbClr val="E5ED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11" name="Rectángulo 10">
            <a:extLst>
              <a:ext uri="{FF2B5EF4-FFF2-40B4-BE49-F238E27FC236}">
                <a16:creationId xmlns:a16="http://schemas.microsoft.com/office/drawing/2014/main" xmlns="" id="{2325B40C-3238-F843-AFFB-7C861CD0D585}"/>
              </a:ext>
            </a:extLst>
          </p:cNvPr>
          <p:cNvSpPr/>
          <p:nvPr/>
        </p:nvSpPr>
        <p:spPr>
          <a:xfrm>
            <a:off x="-74306" y="3429000"/>
            <a:ext cx="12340612"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Elipse 9">
            <a:extLst>
              <a:ext uri="{FF2B5EF4-FFF2-40B4-BE49-F238E27FC236}">
                <a16:creationId xmlns:a16="http://schemas.microsoft.com/office/drawing/2014/main" xmlns="" id="{63C061A3-AC58-F24E-AB2A-D451823D1BF2}"/>
              </a:ext>
            </a:extLst>
          </p:cNvPr>
          <p:cNvSpPr/>
          <p:nvPr/>
        </p:nvSpPr>
        <p:spPr>
          <a:xfrm>
            <a:off x="204343" y="202705"/>
            <a:ext cx="2065042" cy="20650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a:extLst>
              <a:ext uri="{FF2B5EF4-FFF2-40B4-BE49-F238E27FC236}">
                <a16:creationId xmlns:a16="http://schemas.microsoft.com/office/drawing/2014/main" xmlns="" id="{5395C8FD-18B8-44E7-AB9D-D0AA6C6F7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34" y="410475"/>
            <a:ext cx="1415653" cy="1578365"/>
          </a:xfrm>
          <a:prstGeom prst="rect">
            <a:avLst/>
          </a:prstGeom>
        </p:spPr>
      </p:pic>
      <p:sp>
        <p:nvSpPr>
          <p:cNvPr id="15" name="Rectángulo 14">
            <a:extLst>
              <a:ext uri="{FF2B5EF4-FFF2-40B4-BE49-F238E27FC236}">
                <a16:creationId xmlns:a16="http://schemas.microsoft.com/office/drawing/2014/main" xmlns="" id="{6BEA9508-5DD2-4A00-B605-4DAEB25F498D}"/>
              </a:ext>
            </a:extLst>
          </p:cNvPr>
          <p:cNvSpPr/>
          <p:nvPr/>
        </p:nvSpPr>
        <p:spPr>
          <a:xfrm>
            <a:off x="3215680" y="1999783"/>
            <a:ext cx="4312763" cy="830997"/>
          </a:xfrm>
          <a:prstGeom prst="rect">
            <a:avLst/>
          </a:prstGeom>
        </p:spPr>
        <p:txBody>
          <a:bodyPr wrap="square">
            <a:spAutoFit/>
          </a:bodyPr>
          <a:lstStyle/>
          <a:p>
            <a:r>
              <a:rPr lang="es-ES" sz="1600" dirty="0">
                <a:solidFill>
                  <a:srgbClr val="2D6DF3"/>
                </a:solidFill>
                <a:latin typeface="Work Sans" pitchFamily="2" charset="77"/>
              </a:rPr>
              <a:t>1. Subíndice de Acceso</a:t>
            </a:r>
          </a:p>
          <a:p>
            <a:r>
              <a:rPr lang="es-ES" sz="1600" dirty="0">
                <a:solidFill>
                  <a:srgbClr val="2D6DF3"/>
                </a:solidFill>
                <a:latin typeface="Work Sans" pitchFamily="2" charset="77"/>
              </a:rPr>
              <a:t>2. Subíndice de Uso</a:t>
            </a:r>
          </a:p>
          <a:p>
            <a:r>
              <a:rPr lang="es-ES" sz="1600" dirty="0">
                <a:solidFill>
                  <a:srgbClr val="2D6DF3"/>
                </a:solidFill>
                <a:latin typeface="Work Sans" pitchFamily="2" charset="77"/>
              </a:rPr>
              <a:t>3. Subíndice de Habilidades</a:t>
            </a:r>
          </a:p>
        </p:txBody>
      </p:sp>
      <p:sp>
        <p:nvSpPr>
          <p:cNvPr id="3" name="Rectángulo 2">
            <a:extLst>
              <a:ext uri="{FF2B5EF4-FFF2-40B4-BE49-F238E27FC236}">
                <a16:creationId xmlns:a16="http://schemas.microsoft.com/office/drawing/2014/main" xmlns="" id="{2FBE5B93-4D2A-425A-B755-1CAA84B695AE}"/>
              </a:ext>
            </a:extLst>
          </p:cNvPr>
          <p:cNvSpPr/>
          <p:nvPr/>
        </p:nvSpPr>
        <p:spPr>
          <a:xfrm>
            <a:off x="2574875" y="1074697"/>
            <a:ext cx="9079991" cy="646331"/>
          </a:xfrm>
          <a:prstGeom prst="rect">
            <a:avLst/>
          </a:prstGeom>
        </p:spPr>
        <p:txBody>
          <a:bodyPr wrap="square">
            <a:spAutoFit/>
          </a:bodyPr>
          <a:lstStyle/>
          <a:p>
            <a:r>
              <a:rPr lang="es-ES" dirty="0">
                <a:solidFill>
                  <a:srgbClr val="2D6DF3"/>
                </a:solidFill>
                <a:latin typeface="Work Sans" pitchFamily="2" charset="77"/>
                <a:ea typeface="Calibri" panose="020F0502020204030204" pitchFamily="34" charset="0"/>
                <a:cs typeface="Times New Roman" panose="02020603050405020304" pitchFamily="18" charset="0"/>
              </a:rPr>
              <a:t>Mide el desarrollo de la sociedad de la información y la brecha digital en cuanto al acceso, uso y habilidades para aprovechar las TIC</a:t>
            </a:r>
            <a:endParaRPr lang="es-ES" dirty="0">
              <a:solidFill>
                <a:srgbClr val="2D6DF3"/>
              </a:solidFill>
              <a:latin typeface="Work Sans" pitchFamily="2" charset="77"/>
            </a:endParaRPr>
          </a:p>
        </p:txBody>
      </p:sp>
      <p:graphicFrame>
        <p:nvGraphicFramePr>
          <p:cNvPr id="19" name="Gráfico 18">
            <a:extLst>
              <a:ext uri="{FF2B5EF4-FFF2-40B4-BE49-F238E27FC236}">
                <a16:creationId xmlns:a16="http://schemas.microsoft.com/office/drawing/2014/main" xmlns="" id="{BC524F92-4F53-4D8E-930D-49DFEB837FDA}"/>
              </a:ext>
            </a:extLst>
          </p:cNvPr>
          <p:cNvGraphicFramePr>
            <a:graphicFrameLocks/>
          </p:cNvGraphicFramePr>
          <p:nvPr>
            <p:extLst>
              <p:ext uri="{D42A27DB-BD31-4B8C-83A1-F6EECF244321}">
                <p14:modId xmlns:p14="http://schemas.microsoft.com/office/powerpoint/2010/main" val="301189832"/>
              </p:ext>
            </p:extLst>
          </p:nvPr>
        </p:nvGraphicFramePr>
        <p:xfrm>
          <a:off x="1508071" y="3817643"/>
          <a:ext cx="10683929" cy="2310816"/>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xmlns="" id="{A57FCE17-EA92-4172-9F0C-4A6FE01598A9}"/>
              </a:ext>
            </a:extLst>
          </p:cNvPr>
          <p:cNvSpPr txBox="1"/>
          <p:nvPr/>
        </p:nvSpPr>
        <p:spPr>
          <a:xfrm>
            <a:off x="-74306" y="6393685"/>
            <a:ext cx="12340612" cy="261610"/>
          </a:xfrm>
          <a:prstGeom prst="rect">
            <a:avLst/>
          </a:prstGeom>
          <a:noFill/>
        </p:spPr>
        <p:txBody>
          <a:bodyPr wrap="square" rtlCol="0">
            <a:spAutoFit/>
          </a:bodyPr>
          <a:lstStyle/>
          <a:p>
            <a:pPr algn="ctr"/>
            <a:r>
              <a:rPr lang="es-ES" sz="1100" dirty="0">
                <a:solidFill>
                  <a:schemeClr val="tx1">
                    <a:lumMod val="65000"/>
                    <a:lumOff val="35000"/>
                  </a:schemeClr>
                </a:solidFill>
                <a:latin typeface="Work Sans" pitchFamily="2" charset="77"/>
              </a:rPr>
              <a:t>Fuente: Elaboración propia a partir de datos de la Unión Internacional de Telecomunicaciones (2012-2017)</a:t>
            </a:r>
          </a:p>
        </p:txBody>
      </p:sp>
      <p:sp>
        <p:nvSpPr>
          <p:cNvPr id="12" name="Rectángulo 11">
            <a:extLst>
              <a:ext uri="{FF2B5EF4-FFF2-40B4-BE49-F238E27FC236}">
                <a16:creationId xmlns:a16="http://schemas.microsoft.com/office/drawing/2014/main" xmlns="" id="{DBEAA798-A4DD-F341-81C6-6206641BD55A}"/>
              </a:ext>
            </a:extLst>
          </p:cNvPr>
          <p:cNvSpPr/>
          <p:nvPr/>
        </p:nvSpPr>
        <p:spPr>
          <a:xfrm>
            <a:off x="2548034" y="632338"/>
            <a:ext cx="8184258" cy="523220"/>
          </a:xfrm>
          <a:prstGeom prst="rect">
            <a:avLst/>
          </a:prstGeom>
        </p:spPr>
        <p:txBody>
          <a:bodyPr wrap="square">
            <a:spAutoFit/>
          </a:bodyPr>
          <a:lstStyle/>
          <a:p>
            <a:r>
              <a:rPr lang="es-ES" sz="2800" b="1" dirty="0">
                <a:solidFill>
                  <a:srgbClr val="2D6DF3"/>
                </a:solidFill>
                <a:latin typeface="Work Sans" pitchFamily="2" charset="77"/>
              </a:rPr>
              <a:t>Índice de Desarrollo de las TIC</a:t>
            </a:r>
          </a:p>
        </p:txBody>
      </p:sp>
      <p:sp>
        <p:nvSpPr>
          <p:cNvPr id="17" name="Rectángulo 16">
            <a:extLst>
              <a:ext uri="{FF2B5EF4-FFF2-40B4-BE49-F238E27FC236}">
                <a16:creationId xmlns:a16="http://schemas.microsoft.com/office/drawing/2014/main" xmlns="" id="{27A98864-5FCF-9944-A4AB-1E227F72C67B}"/>
              </a:ext>
            </a:extLst>
          </p:cNvPr>
          <p:cNvSpPr/>
          <p:nvPr/>
        </p:nvSpPr>
        <p:spPr>
          <a:xfrm>
            <a:off x="3052815" y="1844824"/>
            <a:ext cx="45719" cy="1110687"/>
          </a:xfrm>
          <a:prstGeom prst="rect">
            <a:avLst/>
          </a:prstGeom>
          <a:solidFill>
            <a:srgbClr val="2D6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1870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AAD32419-C6F6-C140-8C8D-085BF90ADF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981" t="233" r="12563" b="-233"/>
          <a:stretch/>
        </p:blipFill>
        <p:spPr>
          <a:xfrm>
            <a:off x="0" y="-47601"/>
            <a:ext cx="4611398" cy="6905601"/>
          </a:xfrm>
          <a:prstGeom prst="rect">
            <a:avLst/>
          </a:prstGeom>
        </p:spPr>
      </p:pic>
      <p:sp>
        <p:nvSpPr>
          <p:cNvPr id="39" name="Rectángulo 38">
            <a:extLst>
              <a:ext uri="{FF2B5EF4-FFF2-40B4-BE49-F238E27FC236}">
                <a16:creationId xmlns:a16="http://schemas.microsoft.com/office/drawing/2014/main" xmlns="" id="{429D2E46-612C-4271-A2E4-131C25277B79}"/>
              </a:ext>
            </a:extLst>
          </p:cNvPr>
          <p:cNvSpPr/>
          <p:nvPr/>
        </p:nvSpPr>
        <p:spPr>
          <a:xfrm>
            <a:off x="1662113" y="187325"/>
            <a:ext cx="8767762" cy="106045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900"/>
          </a:p>
        </p:txBody>
      </p:sp>
      <p:sp>
        <p:nvSpPr>
          <p:cNvPr id="41" name="Rectángulo 40">
            <a:extLst>
              <a:ext uri="{FF2B5EF4-FFF2-40B4-BE49-F238E27FC236}">
                <a16:creationId xmlns:a16="http://schemas.microsoft.com/office/drawing/2014/main" xmlns="" id="{BBF4BA12-3B2F-406A-ABC9-AD60CBC45D14}"/>
              </a:ext>
            </a:extLst>
          </p:cNvPr>
          <p:cNvSpPr/>
          <p:nvPr/>
        </p:nvSpPr>
        <p:spPr>
          <a:xfrm>
            <a:off x="4727848" y="1482701"/>
            <a:ext cx="7272808" cy="3700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O" sz="3200" dirty="0">
                <a:solidFill>
                  <a:srgbClr val="2D6DF3"/>
                </a:solidFill>
                <a:latin typeface="Work Sans" pitchFamily="2" charset="77"/>
                <a:ea typeface="Aquawax Medium" charset="0"/>
                <a:cs typeface="Aquawax Medium" charset="0"/>
              </a:rPr>
              <a:t>El principal reto de la administración pública de cara la Transformación Digital que trae la 4RI es:</a:t>
            </a:r>
          </a:p>
          <a:p>
            <a:pPr algn="ctr">
              <a:defRPr/>
            </a:pPr>
            <a:endParaRPr lang="es-CO" sz="3200" dirty="0">
              <a:solidFill>
                <a:srgbClr val="2D6DF3"/>
              </a:solidFill>
              <a:latin typeface="Work Sans" pitchFamily="2" charset="77"/>
              <a:ea typeface="Aquawax Medium" charset="0"/>
              <a:cs typeface="Aquawax Medium" charset="0"/>
            </a:endParaRPr>
          </a:p>
          <a:p>
            <a:pPr algn="ctr">
              <a:defRPr/>
            </a:pPr>
            <a:r>
              <a:rPr lang="es-CO" sz="3200" b="1" dirty="0">
                <a:solidFill>
                  <a:srgbClr val="2D6DF3"/>
                </a:solidFill>
                <a:latin typeface="Work Sans" pitchFamily="2" charset="77"/>
                <a:ea typeface="Aquawax Medium" charset="0"/>
                <a:cs typeface="Aquawax Medium" charset="0"/>
              </a:rPr>
              <a:t> Aumentar las habilidades y capacidades de uso y aprovechamiento de las nuevas TIC</a:t>
            </a:r>
          </a:p>
        </p:txBody>
      </p:sp>
    </p:spTree>
    <p:extLst>
      <p:ext uri="{BB962C8B-B14F-4D97-AF65-F5344CB8AC3E}">
        <p14:creationId xmlns:p14="http://schemas.microsoft.com/office/powerpoint/2010/main" val="1004698727"/>
      </p:ext>
    </p:extLst>
  </p:cSld>
  <p:clrMapOvr>
    <a:masterClrMapping/>
  </p:clrMapOvr>
  <p:transition spd="med">
    <p:fad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3336</TotalTime>
  <Words>1644</Words>
  <Application>Microsoft Office PowerPoint</Application>
  <PresentationFormat>Personalizado</PresentationFormat>
  <Paragraphs>244</Paragraphs>
  <Slides>17</Slides>
  <Notes>15</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Presentación de PowerPoint</vt:lpstr>
      <vt:lpstr>¿Cuál es el principal reto de la Administración Pública de cara a la transformación digital que trae consigo la cuarta revolución industrial?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podría la tecnología emergente contribuir al ejercicio de la gestión pública? </vt:lpstr>
      <vt:lpstr>Presentación de PowerPoint</vt:lpstr>
      <vt:lpstr>Presentación de PowerPoint</vt:lpstr>
      <vt:lpstr>¿ Qué herramientas y estrategias podría adoptar la administración pública para incentivar el uso de las herramientas tecnológicas y la interoperabilidad de plataformas para mejorar el servicio a los ciudadanos? </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Gustavo Suarez Cruz</dc:creator>
  <cp:lastModifiedBy>César Ibarra</cp:lastModifiedBy>
  <cp:revision>221</cp:revision>
  <dcterms:created xsi:type="dcterms:W3CDTF">2017-09-05T15:31:44Z</dcterms:created>
  <dcterms:modified xsi:type="dcterms:W3CDTF">2021-12-10T00:48:53Z</dcterms:modified>
</cp:coreProperties>
</file>