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9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68" r:id="rId14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Yeraldin Ortiz Rodriguez" initials="CYO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170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79CEB-0A90-4315-A6DC-9945315509D2}" type="doc">
      <dgm:prSet loTypeId="urn:microsoft.com/office/officeart/2005/8/layout/balance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A2D624E-F66D-409D-BBEC-249D0A8C3E21}">
      <dgm:prSet phldrT="[Texto]"/>
      <dgm:spPr/>
      <dgm:t>
        <a:bodyPr/>
        <a:lstStyle/>
        <a:p>
          <a:r>
            <a:rPr lang="es-CO" dirty="0" smtClean="0"/>
            <a:t>Actividad cotidiana</a:t>
          </a:r>
          <a:endParaRPr lang="es-CO" dirty="0"/>
        </a:p>
      </dgm:t>
    </dgm:pt>
    <dgm:pt modelId="{26D75287-D783-4BC2-93E3-1848CB9FFFD3}" type="parTrans" cxnId="{BEEB949A-A9BE-42BA-811F-FFCA2FBE9085}">
      <dgm:prSet/>
      <dgm:spPr/>
      <dgm:t>
        <a:bodyPr/>
        <a:lstStyle/>
        <a:p>
          <a:endParaRPr lang="es-CO"/>
        </a:p>
      </dgm:t>
    </dgm:pt>
    <dgm:pt modelId="{327376F0-FB4E-4929-8940-022678A410EA}" type="sibTrans" cxnId="{BEEB949A-A9BE-42BA-811F-FFCA2FBE9085}">
      <dgm:prSet/>
      <dgm:spPr/>
      <dgm:t>
        <a:bodyPr/>
        <a:lstStyle/>
        <a:p>
          <a:endParaRPr lang="es-CO"/>
        </a:p>
      </dgm:t>
    </dgm:pt>
    <dgm:pt modelId="{CD5E67AD-7448-405C-81BE-41AD8B48C895}">
      <dgm:prSet phldrT="[Texto]"/>
      <dgm:spPr/>
      <dgm:t>
        <a:bodyPr/>
        <a:lstStyle/>
        <a:p>
          <a:r>
            <a:rPr lang="es-CO" dirty="0" smtClean="0"/>
            <a:t>Negocios</a:t>
          </a:r>
          <a:endParaRPr lang="es-CO" dirty="0"/>
        </a:p>
      </dgm:t>
    </dgm:pt>
    <dgm:pt modelId="{9A9453B8-2D24-4029-A401-1922D77CF29B}" type="parTrans" cxnId="{179DF906-6E73-4D77-AFCC-083C6BDF24F9}">
      <dgm:prSet/>
      <dgm:spPr/>
      <dgm:t>
        <a:bodyPr/>
        <a:lstStyle/>
        <a:p>
          <a:endParaRPr lang="es-CO"/>
        </a:p>
      </dgm:t>
    </dgm:pt>
    <dgm:pt modelId="{1480EAA7-4684-444B-B477-C2409F9E9A76}" type="sibTrans" cxnId="{179DF906-6E73-4D77-AFCC-083C6BDF24F9}">
      <dgm:prSet/>
      <dgm:spPr/>
      <dgm:t>
        <a:bodyPr/>
        <a:lstStyle/>
        <a:p>
          <a:endParaRPr lang="es-CO"/>
        </a:p>
      </dgm:t>
    </dgm:pt>
    <dgm:pt modelId="{12333D77-0A85-40B7-9977-7E4B46712A44}">
      <dgm:prSet phldrT="[Texto]"/>
      <dgm:spPr/>
      <dgm:t>
        <a:bodyPr/>
        <a:lstStyle/>
        <a:p>
          <a:r>
            <a:rPr lang="es-CO" dirty="0" smtClean="0"/>
            <a:t>Hogar</a:t>
          </a:r>
          <a:endParaRPr lang="es-CO" dirty="0"/>
        </a:p>
      </dgm:t>
    </dgm:pt>
    <dgm:pt modelId="{2F499EBD-01D5-4920-BBEC-778224F8EDF1}" type="parTrans" cxnId="{1895C060-06F9-4310-976E-E10490AE405D}">
      <dgm:prSet/>
      <dgm:spPr/>
      <dgm:t>
        <a:bodyPr/>
        <a:lstStyle/>
        <a:p>
          <a:endParaRPr lang="es-CO"/>
        </a:p>
      </dgm:t>
    </dgm:pt>
    <dgm:pt modelId="{41945ED5-4A24-4EB2-9646-AA83964182D1}" type="sibTrans" cxnId="{1895C060-06F9-4310-976E-E10490AE405D}">
      <dgm:prSet/>
      <dgm:spPr/>
      <dgm:t>
        <a:bodyPr/>
        <a:lstStyle/>
        <a:p>
          <a:endParaRPr lang="es-CO"/>
        </a:p>
      </dgm:t>
    </dgm:pt>
    <dgm:pt modelId="{E75B9DB8-9586-40E7-9185-ACF6BFBF2F2B}">
      <dgm:prSet phldrT="[Texto]"/>
      <dgm:spPr/>
      <dgm:t>
        <a:bodyPr/>
        <a:lstStyle/>
        <a:p>
          <a:r>
            <a:rPr lang="es-CO" dirty="0" smtClean="0"/>
            <a:t>Actividad gubernamental</a:t>
          </a:r>
          <a:endParaRPr lang="es-CO" dirty="0"/>
        </a:p>
      </dgm:t>
    </dgm:pt>
    <dgm:pt modelId="{D224FE37-02CB-4746-994A-906CFC8EF833}" type="parTrans" cxnId="{4E84DBFD-9C3C-4786-88EB-735F87ABA29D}">
      <dgm:prSet/>
      <dgm:spPr/>
      <dgm:t>
        <a:bodyPr/>
        <a:lstStyle/>
        <a:p>
          <a:endParaRPr lang="es-CO"/>
        </a:p>
      </dgm:t>
    </dgm:pt>
    <dgm:pt modelId="{1ED38F80-2E9F-4933-8086-D18AA2E8DF9C}" type="sibTrans" cxnId="{4E84DBFD-9C3C-4786-88EB-735F87ABA29D}">
      <dgm:prSet/>
      <dgm:spPr/>
      <dgm:t>
        <a:bodyPr/>
        <a:lstStyle/>
        <a:p>
          <a:endParaRPr lang="es-CO"/>
        </a:p>
      </dgm:t>
    </dgm:pt>
    <dgm:pt modelId="{554E493A-656B-4928-8229-DB8AF67BE544}">
      <dgm:prSet phldrT="[Texto]"/>
      <dgm:spPr/>
      <dgm:t>
        <a:bodyPr/>
        <a:lstStyle/>
        <a:p>
          <a:r>
            <a:rPr lang="es-CO" dirty="0" smtClean="0"/>
            <a:t>Dependencias</a:t>
          </a:r>
          <a:endParaRPr lang="es-CO" dirty="0"/>
        </a:p>
      </dgm:t>
    </dgm:pt>
    <dgm:pt modelId="{8D788327-CAD2-44F8-9E7D-8A3F74F49F9E}" type="parTrans" cxnId="{E89ABD4B-4D7B-41A5-81E5-0F2B2406A0FE}">
      <dgm:prSet/>
      <dgm:spPr/>
      <dgm:t>
        <a:bodyPr/>
        <a:lstStyle/>
        <a:p>
          <a:endParaRPr lang="es-CO"/>
        </a:p>
      </dgm:t>
    </dgm:pt>
    <dgm:pt modelId="{17057253-7178-4C9C-A627-7313C3FB7B00}" type="sibTrans" cxnId="{E89ABD4B-4D7B-41A5-81E5-0F2B2406A0FE}">
      <dgm:prSet/>
      <dgm:spPr/>
      <dgm:t>
        <a:bodyPr/>
        <a:lstStyle/>
        <a:p>
          <a:endParaRPr lang="es-CO"/>
        </a:p>
      </dgm:t>
    </dgm:pt>
    <dgm:pt modelId="{07AB5A95-F1A8-4B32-BD44-BBE73091881B}">
      <dgm:prSet phldrT="[Texto]"/>
      <dgm:spPr/>
      <dgm:t>
        <a:bodyPr/>
        <a:lstStyle/>
        <a:p>
          <a:r>
            <a:rPr lang="es-CO" dirty="0" smtClean="0"/>
            <a:t>Procedimientos</a:t>
          </a:r>
          <a:endParaRPr lang="es-CO" dirty="0"/>
        </a:p>
      </dgm:t>
    </dgm:pt>
    <dgm:pt modelId="{FE8B8622-FBBF-435A-B771-2BED2D78AFCF}" type="parTrans" cxnId="{91C7A1B2-235F-4B2E-B562-FFD7B4C2966B}">
      <dgm:prSet/>
      <dgm:spPr/>
      <dgm:t>
        <a:bodyPr/>
        <a:lstStyle/>
        <a:p>
          <a:endParaRPr lang="es-CO"/>
        </a:p>
      </dgm:t>
    </dgm:pt>
    <dgm:pt modelId="{8BF1B23F-4B69-470A-9DE2-5A4B8681FE4D}" type="sibTrans" cxnId="{91C7A1B2-235F-4B2E-B562-FFD7B4C2966B}">
      <dgm:prSet/>
      <dgm:spPr/>
      <dgm:t>
        <a:bodyPr/>
        <a:lstStyle/>
        <a:p>
          <a:endParaRPr lang="es-CO"/>
        </a:p>
      </dgm:t>
    </dgm:pt>
    <dgm:pt modelId="{5B63378F-136F-43E2-9E3E-DFA80E35DDB7}">
      <dgm:prSet phldrT="[Texto]"/>
      <dgm:spPr/>
      <dgm:t>
        <a:bodyPr/>
        <a:lstStyle/>
        <a:p>
          <a:r>
            <a:rPr lang="es-CO" dirty="0" smtClean="0"/>
            <a:t>Recursos públicos</a:t>
          </a:r>
          <a:endParaRPr lang="es-CO" dirty="0"/>
        </a:p>
      </dgm:t>
    </dgm:pt>
    <dgm:pt modelId="{2B49F8E0-46E8-4222-8CB9-549EB8A38947}" type="parTrans" cxnId="{AB994B12-0360-4C09-B522-1A6F22D43FD1}">
      <dgm:prSet/>
      <dgm:spPr/>
      <dgm:t>
        <a:bodyPr/>
        <a:lstStyle/>
        <a:p>
          <a:endParaRPr lang="es-CO"/>
        </a:p>
      </dgm:t>
    </dgm:pt>
    <dgm:pt modelId="{BA860CF8-A659-4FDC-A40D-B0F4743ED8DF}" type="sibTrans" cxnId="{AB994B12-0360-4C09-B522-1A6F22D43FD1}">
      <dgm:prSet/>
      <dgm:spPr/>
      <dgm:t>
        <a:bodyPr/>
        <a:lstStyle/>
        <a:p>
          <a:endParaRPr lang="es-CO"/>
        </a:p>
      </dgm:t>
    </dgm:pt>
    <dgm:pt modelId="{F57F1CBC-36F4-4687-A8DF-B170DE726963}" type="pres">
      <dgm:prSet presAssocID="{41E79CEB-0A90-4315-A6DC-9945315509D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4E88776-76E9-41FD-BD7E-864CF9C19C01}" type="pres">
      <dgm:prSet presAssocID="{41E79CEB-0A90-4315-A6DC-9945315509D2}" presName="dummyMaxCanvas" presStyleCnt="0"/>
      <dgm:spPr/>
    </dgm:pt>
    <dgm:pt modelId="{F3C748DB-8F00-420E-8000-34C720F2D3B9}" type="pres">
      <dgm:prSet presAssocID="{41E79CEB-0A90-4315-A6DC-9945315509D2}" presName="parentComposite" presStyleCnt="0"/>
      <dgm:spPr/>
    </dgm:pt>
    <dgm:pt modelId="{D9594584-3AD4-4F99-87CA-B2161E179025}" type="pres">
      <dgm:prSet presAssocID="{41E79CEB-0A90-4315-A6DC-9945315509D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B143081A-1F8E-4F2E-B217-83B53E191126}" type="pres">
      <dgm:prSet presAssocID="{41E79CEB-0A90-4315-A6DC-9945315509D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CO"/>
        </a:p>
      </dgm:t>
    </dgm:pt>
    <dgm:pt modelId="{47F1FB41-D1EF-4ADA-BC3A-2D31CEB637F4}" type="pres">
      <dgm:prSet presAssocID="{41E79CEB-0A90-4315-A6DC-9945315509D2}" presName="childrenComposite" presStyleCnt="0"/>
      <dgm:spPr/>
    </dgm:pt>
    <dgm:pt modelId="{C3DC6563-8598-4AF3-BAA6-7AEA240F5A7A}" type="pres">
      <dgm:prSet presAssocID="{41E79CEB-0A90-4315-A6DC-9945315509D2}" presName="dummyMaxCanvas_ChildArea" presStyleCnt="0"/>
      <dgm:spPr/>
    </dgm:pt>
    <dgm:pt modelId="{F60D410A-17DC-41A4-867A-0F63CFE438C7}" type="pres">
      <dgm:prSet presAssocID="{41E79CEB-0A90-4315-A6DC-9945315509D2}" presName="fulcrum" presStyleLbl="alignAccFollowNode1" presStyleIdx="2" presStyleCnt="4"/>
      <dgm:spPr/>
    </dgm:pt>
    <dgm:pt modelId="{E4A29F87-0CDC-41FD-A8A0-9087AED13C03}" type="pres">
      <dgm:prSet presAssocID="{41E79CEB-0A90-4315-A6DC-9945315509D2}" presName="balance_23" presStyleLbl="alignAccFollowNode1" presStyleIdx="3" presStyleCnt="4">
        <dgm:presLayoutVars>
          <dgm:bulletEnabled val="1"/>
        </dgm:presLayoutVars>
      </dgm:prSet>
      <dgm:spPr/>
    </dgm:pt>
    <dgm:pt modelId="{32E99706-4CC8-485B-B103-C89186ECF121}" type="pres">
      <dgm:prSet presAssocID="{41E79CEB-0A90-4315-A6DC-9945315509D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C75712-F267-4F2C-ADF8-E50F16EFE4F4}" type="pres">
      <dgm:prSet presAssocID="{41E79CEB-0A90-4315-A6DC-9945315509D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80FB84-FACB-4D89-B593-A57F6CF52125}" type="pres">
      <dgm:prSet presAssocID="{41E79CEB-0A90-4315-A6DC-9945315509D2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7DB72F-0723-48A2-B66A-063072FFFDA9}" type="pres">
      <dgm:prSet presAssocID="{41E79CEB-0A90-4315-A6DC-9945315509D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E1E69D-A2BA-448D-ADE5-AD47B0086503}" type="pres">
      <dgm:prSet presAssocID="{41E79CEB-0A90-4315-A6DC-9945315509D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C1F77FD-2A97-4BBA-9F1A-C811FD45FCB8}" type="presOf" srcId="{5B63378F-136F-43E2-9E3E-DFA80E35DDB7}" destId="{6C80FB84-FACB-4D89-B593-A57F6CF52125}" srcOrd="0" destOrd="0" presId="urn:microsoft.com/office/officeart/2005/8/layout/balance1"/>
    <dgm:cxn modelId="{AEA03480-F910-41EC-94A5-70E28A833CF9}" type="presOf" srcId="{E75B9DB8-9586-40E7-9185-ACF6BFBF2F2B}" destId="{B143081A-1F8E-4F2E-B217-83B53E191126}" srcOrd="0" destOrd="0" presId="urn:microsoft.com/office/officeart/2005/8/layout/balance1"/>
    <dgm:cxn modelId="{08E9294D-F6E2-4E52-92E8-BD8BDF41711B}" type="presOf" srcId="{41E79CEB-0A90-4315-A6DC-9945315509D2}" destId="{F57F1CBC-36F4-4687-A8DF-B170DE726963}" srcOrd="0" destOrd="0" presId="urn:microsoft.com/office/officeart/2005/8/layout/balance1"/>
    <dgm:cxn modelId="{E89ABD4B-4D7B-41A5-81E5-0F2B2406A0FE}" srcId="{E75B9DB8-9586-40E7-9185-ACF6BFBF2F2B}" destId="{554E493A-656B-4928-8229-DB8AF67BE544}" srcOrd="0" destOrd="0" parTransId="{8D788327-CAD2-44F8-9E7D-8A3F74F49F9E}" sibTransId="{17057253-7178-4C9C-A627-7313C3FB7B00}"/>
    <dgm:cxn modelId="{5A9E428C-EC51-4EB6-82BA-19A009B224F2}" type="presOf" srcId="{07AB5A95-F1A8-4B32-BD44-BBE73091881B}" destId="{BBC75712-F267-4F2C-ADF8-E50F16EFE4F4}" srcOrd="0" destOrd="0" presId="urn:microsoft.com/office/officeart/2005/8/layout/balance1"/>
    <dgm:cxn modelId="{91C7A1B2-235F-4B2E-B562-FFD7B4C2966B}" srcId="{E75B9DB8-9586-40E7-9185-ACF6BFBF2F2B}" destId="{07AB5A95-F1A8-4B32-BD44-BBE73091881B}" srcOrd="1" destOrd="0" parTransId="{FE8B8622-FBBF-435A-B771-2BED2D78AFCF}" sibTransId="{8BF1B23F-4B69-470A-9DE2-5A4B8681FE4D}"/>
    <dgm:cxn modelId="{BEEB949A-A9BE-42BA-811F-FFCA2FBE9085}" srcId="{41E79CEB-0A90-4315-A6DC-9945315509D2}" destId="{1A2D624E-F66D-409D-BBEC-249D0A8C3E21}" srcOrd="0" destOrd="0" parTransId="{26D75287-D783-4BC2-93E3-1848CB9FFFD3}" sibTransId="{327376F0-FB4E-4929-8940-022678A410EA}"/>
    <dgm:cxn modelId="{AB994B12-0360-4C09-B522-1A6F22D43FD1}" srcId="{E75B9DB8-9586-40E7-9185-ACF6BFBF2F2B}" destId="{5B63378F-136F-43E2-9E3E-DFA80E35DDB7}" srcOrd="2" destOrd="0" parTransId="{2B49F8E0-46E8-4222-8CB9-549EB8A38947}" sibTransId="{BA860CF8-A659-4FDC-A40D-B0F4743ED8DF}"/>
    <dgm:cxn modelId="{DDFB4FA6-BAC1-4575-827C-094ACBE90D24}" type="presOf" srcId="{12333D77-0A85-40B7-9977-7E4B46712A44}" destId="{1AE1E69D-A2BA-448D-ADE5-AD47B0086503}" srcOrd="0" destOrd="0" presId="urn:microsoft.com/office/officeart/2005/8/layout/balance1"/>
    <dgm:cxn modelId="{4E84DBFD-9C3C-4786-88EB-735F87ABA29D}" srcId="{41E79CEB-0A90-4315-A6DC-9945315509D2}" destId="{E75B9DB8-9586-40E7-9185-ACF6BFBF2F2B}" srcOrd="1" destOrd="0" parTransId="{D224FE37-02CB-4746-994A-906CFC8EF833}" sibTransId="{1ED38F80-2E9F-4933-8086-D18AA2E8DF9C}"/>
    <dgm:cxn modelId="{1895C060-06F9-4310-976E-E10490AE405D}" srcId="{1A2D624E-F66D-409D-BBEC-249D0A8C3E21}" destId="{12333D77-0A85-40B7-9977-7E4B46712A44}" srcOrd="1" destOrd="0" parTransId="{2F499EBD-01D5-4920-BBEC-778224F8EDF1}" sibTransId="{41945ED5-4A24-4EB2-9646-AA83964182D1}"/>
    <dgm:cxn modelId="{22E9CF87-75B2-4E35-85C9-C8B48ED6E6F3}" type="presOf" srcId="{554E493A-656B-4928-8229-DB8AF67BE544}" destId="{32E99706-4CC8-485B-B103-C89186ECF121}" srcOrd="0" destOrd="0" presId="urn:microsoft.com/office/officeart/2005/8/layout/balance1"/>
    <dgm:cxn modelId="{FDD96136-B73B-4A95-9EA8-B1467DDA96FA}" type="presOf" srcId="{CD5E67AD-7448-405C-81BE-41AD8B48C895}" destId="{807DB72F-0723-48A2-B66A-063072FFFDA9}" srcOrd="0" destOrd="0" presId="urn:microsoft.com/office/officeart/2005/8/layout/balance1"/>
    <dgm:cxn modelId="{179DF906-6E73-4D77-AFCC-083C6BDF24F9}" srcId="{1A2D624E-F66D-409D-BBEC-249D0A8C3E21}" destId="{CD5E67AD-7448-405C-81BE-41AD8B48C895}" srcOrd="0" destOrd="0" parTransId="{9A9453B8-2D24-4029-A401-1922D77CF29B}" sibTransId="{1480EAA7-4684-444B-B477-C2409F9E9A76}"/>
    <dgm:cxn modelId="{69484CE6-86E8-4A68-BA24-43C8ADA31BC8}" type="presOf" srcId="{1A2D624E-F66D-409D-BBEC-249D0A8C3E21}" destId="{D9594584-3AD4-4F99-87CA-B2161E179025}" srcOrd="0" destOrd="0" presId="urn:microsoft.com/office/officeart/2005/8/layout/balance1"/>
    <dgm:cxn modelId="{28548FA1-6B1F-4BA4-9842-A72E94488862}" type="presParOf" srcId="{F57F1CBC-36F4-4687-A8DF-B170DE726963}" destId="{D4E88776-76E9-41FD-BD7E-864CF9C19C01}" srcOrd="0" destOrd="0" presId="urn:microsoft.com/office/officeart/2005/8/layout/balance1"/>
    <dgm:cxn modelId="{43078357-37E1-4059-8244-45D952A1A1DD}" type="presParOf" srcId="{F57F1CBC-36F4-4687-A8DF-B170DE726963}" destId="{F3C748DB-8F00-420E-8000-34C720F2D3B9}" srcOrd="1" destOrd="0" presId="urn:microsoft.com/office/officeart/2005/8/layout/balance1"/>
    <dgm:cxn modelId="{132D70ED-5A17-4137-831F-2F3072C01EE0}" type="presParOf" srcId="{F3C748DB-8F00-420E-8000-34C720F2D3B9}" destId="{D9594584-3AD4-4F99-87CA-B2161E179025}" srcOrd="0" destOrd="0" presId="urn:microsoft.com/office/officeart/2005/8/layout/balance1"/>
    <dgm:cxn modelId="{F5D6F37F-88F3-443B-AAEE-9A1BE35A3230}" type="presParOf" srcId="{F3C748DB-8F00-420E-8000-34C720F2D3B9}" destId="{B143081A-1F8E-4F2E-B217-83B53E191126}" srcOrd="1" destOrd="0" presId="urn:microsoft.com/office/officeart/2005/8/layout/balance1"/>
    <dgm:cxn modelId="{3AF55EE9-538B-4674-B2E5-C9C9F9DC53B2}" type="presParOf" srcId="{F57F1CBC-36F4-4687-A8DF-B170DE726963}" destId="{47F1FB41-D1EF-4ADA-BC3A-2D31CEB637F4}" srcOrd="2" destOrd="0" presId="urn:microsoft.com/office/officeart/2005/8/layout/balance1"/>
    <dgm:cxn modelId="{F0868A43-EFAA-455D-AFF2-06CA26772207}" type="presParOf" srcId="{47F1FB41-D1EF-4ADA-BC3A-2D31CEB637F4}" destId="{C3DC6563-8598-4AF3-BAA6-7AEA240F5A7A}" srcOrd="0" destOrd="0" presId="urn:microsoft.com/office/officeart/2005/8/layout/balance1"/>
    <dgm:cxn modelId="{EA6C77A7-70B6-481F-99BD-4C1F8B5C88BB}" type="presParOf" srcId="{47F1FB41-D1EF-4ADA-BC3A-2D31CEB637F4}" destId="{F60D410A-17DC-41A4-867A-0F63CFE438C7}" srcOrd="1" destOrd="0" presId="urn:microsoft.com/office/officeart/2005/8/layout/balance1"/>
    <dgm:cxn modelId="{9BB0CE95-7D31-429F-B710-82B6F3AD3251}" type="presParOf" srcId="{47F1FB41-D1EF-4ADA-BC3A-2D31CEB637F4}" destId="{E4A29F87-0CDC-41FD-A8A0-9087AED13C03}" srcOrd="2" destOrd="0" presId="urn:microsoft.com/office/officeart/2005/8/layout/balance1"/>
    <dgm:cxn modelId="{2B26D7B2-E1A9-4F6E-8456-24E2DC3A24E5}" type="presParOf" srcId="{47F1FB41-D1EF-4ADA-BC3A-2D31CEB637F4}" destId="{32E99706-4CC8-485B-B103-C89186ECF121}" srcOrd="3" destOrd="0" presId="urn:microsoft.com/office/officeart/2005/8/layout/balance1"/>
    <dgm:cxn modelId="{1EA20ED4-A2C4-4D12-A43B-E8E0D85A6AD8}" type="presParOf" srcId="{47F1FB41-D1EF-4ADA-BC3A-2D31CEB637F4}" destId="{BBC75712-F267-4F2C-ADF8-E50F16EFE4F4}" srcOrd="4" destOrd="0" presId="urn:microsoft.com/office/officeart/2005/8/layout/balance1"/>
    <dgm:cxn modelId="{3DE0779F-7AF5-452D-907E-5C3E93068888}" type="presParOf" srcId="{47F1FB41-D1EF-4ADA-BC3A-2D31CEB637F4}" destId="{6C80FB84-FACB-4D89-B593-A57F6CF52125}" srcOrd="5" destOrd="0" presId="urn:microsoft.com/office/officeart/2005/8/layout/balance1"/>
    <dgm:cxn modelId="{62CFE0C3-8514-4242-969C-A1167080EE33}" type="presParOf" srcId="{47F1FB41-D1EF-4ADA-BC3A-2D31CEB637F4}" destId="{807DB72F-0723-48A2-B66A-063072FFFDA9}" srcOrd="6" destOrd="0" presId="urn:microsoft.com/office/officeart/2005/8/layout/balance1"/>
    <dgm:cxn modelId="{98C3A32E-C3FF-41A3-8BD4-1B818063BD13}" type="presParOf" srcId="{47F1FB41-D1EF-4ADA-BC3A-2D31CEB637F4}" destId="{1AE1E69D-A2BA-448D-ADE5-AD47B008650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94584-3AD4-4F99-87CA-B2161E179025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Actividad cotidiana</a:t>
          </a:r>
          <a:endParaRPr lang="es-CO" sz="1600" kern="1200" dirty="0"/>
        </a:p>
      </dsp:txBody>
      <dsp:txXfrm>
        <a:off x="1283646" y="23806"/>
        <a:ext cx="1415428" cy="765188"/>
      </dsp:txXfrm>
    </dsp:sp>
    <dsp:sp modelId="{B143081A-1F8E-4F2E-B217-83B53E191126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Actividad gubernamental</a:t>
          </a:r>
          <a:endParaRPr lang="es-CO" sz="1600" kern="1200" dirty="0"/>
        </a:p>
      </dsp:txBody>
      <dsp:txXfrm>
        <a:off x="3396926" y="23806"/>
        <a:ext cx="1415428" cy="765188"/>
      </dsp:txXfrm>
    </dsp:sp>
    <dsp:sp modelId="{F60D410A-17DC-41A4-867A-0F63CFE438C7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29F87-0CDC-41FD-A8A0-9087AED13C03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99706-4CC8-485B-B103-C89186ECF121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Dependencias</a:t>
          </a:r>
          <a:endParaRPr lang="es-CO" sz="1500" kern="1200" dirty="0"/>
        </a:p>
      </dsp:txBody>
      <dsp:txXfrm>
        <a:off x="3448583" y="2586710"/>
        <a:ext cx="1393393" cy="613714"/>
      </dsp:txXfrm>
    </dsp:sp>
    <dsp:sp modelId="{BBC75712-F267-4F2C-ADF8-E50F16EFE4F4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Procedimientos</a:t>
          </a:r>
          <a:endParaRPr lang="es-CO" sz="1500" kern="1200" dirty="0"/>
        </a:p>
      </dsp:txBody>
      <dsp:txXfrm>
        <a:off x="3501415" y="1855190"/>
        <a:ext cx="1393393" cy="613714"/>
      </dsp:txXfrm>
    </dsp:sp>
    <dsp:sp modelId="{6C80FB84-FACB-4D89-B593-A57F6CF52125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Recursos públicos</a:t>
          </a:r>
          <a:endParaRPr lang="es-CO" sz="1500" kern="1200" dirty="0"/>
        </a:p>
      </dsp:txBody>
      <dsp:txXfrm>
        <a:off x="3554247" y="1139926"/>
        <a:ext cx="1393393" cy="613714"/>
      </dsp:txXfrm>
    </dsp:sp>
    <dsp:sp modelId="{807DB72F-0723-48A2-B66A-063072FFFDA9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Negocios</a:t>
          </a:r>
          <a:endParaRPr lang="es-CO" sz="1500" kern="1200" dirty="0"/>
        </a:p>
      </dsp:txBody>
      <dsp:txXfrm>
        <a:off x="1355623" y="2440406"/>
        <a:ext cx="1393393" cy="613714"/>
      </dsp:txXfrm>
    </dsp:sp>
    <dsp:sp modelId="{1AE1E69D-A2BA-448D-ADE5-AD47B0086503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Hogar</a:t>
          </a:r>
          <a:endParaRPr lang="es-CO" sz="1500" kern="1200" dirty="0"/>
        </a:p>
      </dsp:txBody>
      <dsp:txXfrm>
        <a:off x="1408455" y="1708886"/>
        <a:ext cx="1393393" cy="61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56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4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69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07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17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FC4BA1-6D34-46CC-A56B-42AE26E3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1DC3943-B8AB-403E-BD79-83C7DF7C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A5E9AEE-B7CE-4D3C-BF8D-64CD7DCA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4235723-A893-4812-B6E1-9932AC0D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79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5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7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4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9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C320-CA86-F74D-9378-92159ED750E8}" type="datetimeFigureOut">
              <a:rPr lang="es-ES" smtClean="0"/>
              <a:t>26/03/2021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C43E-83D4-134F-852C-7C5F51624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1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edalyc.org/pdf/676/67681511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D46564-2FE2-4B63-8760-09112A93C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sz="6000" b="1" dirty="0">
                <a:solidFill>
                  <a:srgbClr val="0070C0"/>
                </a:solidFill>
              </a:rPr>
              <a:t>Carácter científico de la administración pública</a:t>
            </a:r>
            <a:endParaRPr lang="es-CO" sz="6000" b="1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7F935FC-571F-407D-975F-12206EDCD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00B0F0"/>
                </a:solidFill>
              </a:rPr>
              <a:t>César Ibarra, tutor</a:t>
            </a:r>
          </a:p>
        </p:txBody>
      </p:sp>
    </p:spTree>
    <p:extLst>
      <p:ext uri="{BB962C8B-B14F-4D97-AF65-F5344CB8AC3E}">
        <p14:creationId xmlns:p14="http://schemas.microsoft.com/office/powerpoint/2010/main" val="131531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Solución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4135" y="1546789"/>
            <a:ext cx="5279220" cy="3625059"/>
          </a:xfrm>
        </p:spPr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00B0F0"/>
                </a:solidFill>
              </a:rPr>
              <a:t>La administración pública es la relación entre el Estado y la Sociedad.</a:t>
            </a:r>
          </a:p>
          <a:p>
            <a:r>
              <a:rPr lang="es-CO" sz="3600" dirty="0" smtClean="0">
                <a:solidFill>
                  <a:srgbClr val="00B0F0"/>
                </a:solidFill>
              </a:rPr>
              <a:t>Su función es la de ejercer el poder estatal.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0075"/>
          <a:stretch/>
        </p:blipFill>
        <p:spPr bwMode="auto">
          <a:xfrm>
            <a:off x="333287" y="1748957"/>
            <a:ext cx="2897024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46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Objeto de estudio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9414" y="1509866"/>
            <a:ext cx="5195842" cy="3494462"/>
          </a:xfrm>
        </p:spPr>
        <p:txBody>
          <a:bodyPr>
            <a:normAutofit/>
          </a:bodyPr>
          <a:lstStyle/>
          <a:p>
            <a:r>
              <a:rPr lang="es-CO" sz="3600" dirty="0" smtClean="0">
                <a:solidFill>
                  <a:srgbClr val="00B0F0"/>
                </a:solidFill>
              </a:rPr>
              <a:t>La administración pública estudia las relaciones de ejercicio del </a:t>
            </a:r>
            <a:r>
              <a:rPr lang="es-CO" sz="3600" dirty="0" smtClean="0">
                <a:solidFill>
                  <a:srgbClr val="00B0F0"/>
                </a:solidFill>
              </a:rPr>
              <a:t>poder: éste </a:t>
            </a:r>
            <a:r>
              <a:rPr lang="es-CO" sz="3600" dirty="0" smtClean="0">
                <a:solidFill>
                  <a:srgbClr val="00B0F0"/>
                </a:solidFill>
              </a:rPr>
              <a:t>es su objeto de estudio.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10244" name="Picture 4" descr="Ciudadanía o burocracia… para quién trabaja el Estado? | Lampa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751" y1="81278" x2="31751" y2="81278"/>
                        <a14:foregroundMark x1="32641" y1="80947" x2="32641" y2="80947"/>
                        <a14:foregroundMark x1="31751" y1="78304" x2="31751" y2="78304"/>
                        <a14:foregroundMark x1="35114" y1="72357" x2="35114" y2="72357"/>
                        <a14:foregroundMark x1="55094" y1="91850" x2="55094" y2="91850"/>
                        <a14:foregroundMark x1="62512" y1="88877" x2="62512" y2="88877"/>
                        <a14:foregroundMark x1="68546" y1="93943" x2="68546" y2="93943"/>
                        <a14:foregroundMark x1="76459" y1="94163" x2="76459" y2="94163"/>
                        <a14:foregroundMark x1="42235" y1="95595" x2="42235" y2="95595"/>
                        <a14:foregroundMark x1="44016" y1="93833" x2="44016" y2="93833"/>
                        <a14:foregroundMark x1="45104" y1="93172" x2="45104" y2="93172"/>
                        <a14:foregroundMark x1="45994" y1="93172" x2="45994" y2="93172"/>
                        <a14:foregroundMark x1="76756" y1="96806" x2="76756" y2="96806"/>
                        <a14:foregroundMark x1="81207" y1="89978" x2="81207" y2="89978"/>
                        <a14:foregroundMark x1="85658" y1="90198" x2="85658" y2="90198"/>
                        <a14:foregroundMark x1="88328" y1="93612" x2="88328" y2="93612"/>
                        <a14:foregroundMark x1="92285" y1="95815" x2="92285" y2="95815"/>
                        <a14:foregroundMark x1="95153" y1="95815" x2="95153" y2="95815"/>
                        <a14:foregroundMark x1="97626" y1="97797" x2="97626" y2="97797"/>
                        <a14:foregroundMark x1="90109" y1="99009" x2="90109" y2="99009"/>
                        <a14:foregroundMark x1="84669" y1="95154" x2="84669" y2="95154"/>
                        <a14:foregroundMark x1="33729" y1="97137" x2="33729" y2="97137"/>
                        <a14:foregroundMark x1="32047" y1="94383" x2="32047" y2="94383"/>
                        <a14:foregroundMark x1="25816" y1="88436" x2="25816" y2="88436"/>
                        <a14:foregroundMark x1="23145" y1="98789" x2="23145" y2="98789"/>
                        <a14:foregroundMark x1="7814" y1="97357" x2="7814" y2="97357"/>
                        <a14:foregroundMark x1="39070" y1="87885" x2="39070" y2="87885"/>
                        <a14:foregroundMark x1="38477" y1="14648" x2="38477" y2="14648"/>
                        <a14:foregroundMark x1="39070" y1="14868" x2="39070" y2="14868"/>
                        <a14:foregroundMark x1="56677" y1="16850" x2="56677" y2="16850"/>
                        <a14:foregroundMark x1="51335" y1="9361" x2="51335" y2="9361"/>
                        <a14:foregroundMark x1="46686" y1="7709" x2="46686" y2="7709"/>
                        <a14:foregroundMark x1="48269" y1="13877" x2="48269" y2="13877"/>
                        <a14:foregroundMark x1="45302" y1="16630" x2="45302" y2="16630"/>
                        <a14:foregroundMark x1="56874" y1="85683" x2="56874" y2="85683"/>
                        <a14:foregroundMark x1="17310" y1="98018" x2="17310" y2="98018"/>
                        <a14:foregroundMark x1="46588" y1="8700" x2="46588" y2="8700"/>
                        <a14:foregroundMark x1="52127" y1="8700" x2="52127" y2="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2"/>
          <a:stretch/>
        </p:blipFill>
        <p:spPr bwMode="auto">
          <a:xfrm>
            <a:off x="0" y="1102408"/>
            <a:ext cx="4631143" cy="43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2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Referencias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683" y="2102264"/>
            <a:ext cx="5176671" cy="3069583"/>
          </a:xfrm>
        </p:spPr>
        <p:txBody>
          <a:bodyPr>
            <a:noAutofit/>
          </a:bodyPr>
          <a:lstStyle/>
          <a:p>
            <a:pPr marL="0" indent="-457200">
              <a:buNone/>
            </a:pPr>
            <a:r>
              <a:rPr lang="es-MX" sz="2000" dirty="0" smtClean="0">
                <a:solidFill>
                  <a:srgbClr val="00B0F0"/>
                </a:solidFill>
              </a:rPr>
              <a:t>González, J. (2005, febrero).  La administración 	pública como ciencia: una aproximación a 	su objeto de estudio.  Espacios públicos, 	vol. 8, 	núm. 15 	</a:t>
            </a:r>
            <a:r>
              <a:rPr lang="es-MX" sz="1800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s-MX" sz="1800" dirty="0">
                <a:solidFill>
                  <a:srgbClr val="00B0F0"/>
                </a:solidFill>
                <a:hlinkClick r:id="rId2"/>
              </a:rPr>
              <a:t>://</a:t>
            </a:r>
            <a:r>
              <a:rPr lang="es-MX" sz="1800" dirty="0" smtClean="0">
                <a:solidFill>
                  <a:srgbClr val="00B0F0"/>
                </a:solidFill>
                <a:hlinkClick r:id="rId2"/>
              </a:rPr>
              <a:t>www.redalyc.org/pdf/676/67681511pdf</a:t>
            </a:r>
            <a:r>
              <a:rPr lang="es-MX" sz="1800" dirty="0" smtClean="0">
                <a:solidFill>
                  <a:srgbClr val="00B0F0"/>
                </a:solidFill>
              </a:rPr>
              <a:t>   </a:t>
            </a:r>
          </a:p>
          <a:p>
            <a:pPr marL="0" indent="-457200">
              <a:buNone/>
            </a:pPr>
            <a:endParaRPr lang="es-MX" sz="20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" y="1990991"/>
            <a:ext cx="3290309" cy="329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0F1EB1-E71E-4FFE-8A57-64A7689FF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8000" dirty="0">
                <a:solidFill>
                  <a:srgbClr val="0070C0"/>
                </a:solidFill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62304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Introducción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0310" y="1264920"/>
            <a:ext cx="5761290" cy="4107180"/>
          </a:xfrm>
        </p:spPr>
        <p:txBody>
          <a:bodyPr>
            <a:normAutofit fontScale="77500" lnSpcReduction="200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Necesidad de definir el estatuto científico de la administración pública.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Concretar las generalidades de la administración como </a:t>
            </a:r>
            <a:r>
              <a:rPr lang="es-ES" sz="3600" dirty="0" smtClean="0">
                <a:solidFill>
                  <a:srgbClr val="00B0F0"/>
                </a:solidFill>
              </a:rPr>
              <a:t>ciencia:</a:t>
            </a:r>
          </a:p>
          <a:p>
            <a:pPr lvl="1"/>
            <a:r>
              <a:rPr lang="es-CO" sz="3600" dirty="0" smtClean="0">
                <a:solidFill>
                  <a:srgbClr val="00B0F0"/>
                </a:solidFill>
              </a:rPr>
              <a:t>Objeto de estudio.</a:t>
            </a:r>
          </a:p>
          <a:p>
            <a:pPr lvl="1"/>
            <a:r>
              <a:rPr lang="es-CO" sz="3600" dirty="0" smtClean="0">
                <a:solidFill>
                  <a:srgbClr val="00B0F0"/>
                </a:solidFill>
              </a:rPr>
              <a:t>Método.</a:t>
            </a:r>
          </a:p>
          <a:p>
            <a:pPr lvl="1"/>
            <a:r>
              <a:rPr lang="es-CO" sz="3600" dirty="0" smtClean="0">
                <a:solidFill>
                  <a:srgbClr val="00B0F0"/>
                </a:solidFill>
              </a:rPr>
              <a:t>Leyes.</a:t>
            </a:r>
          </a:p>
          <a:p>
            <a:pPr lvl="1"/>
            <a:r>
              <a:rPr lang="es-CO" sz="3600" dirty="0" smtClean="0">
                <a:solidFill>
                  <a:srgbClr val="00B0F0"/>
                </a:solidFill>
              </a:rPr>
              <a:t>Rigurosidad.</a:t>
            </a:r>
          </a:p>
          <a:p>
            <a:pPr lvl="1"/>
            <a:r>
              <a:rPr lang="es-CO" sz="3600" dirty="0" err="1" smtClean="0">
                <a:solidFill>
                  <a:srgbClr val="00B0F0"/>
                </a:solidFill>
              </a:rPr>
              <a:t>Replicabilidad</a:t>
            </a:r>
            <a:r>
              <a:rPr lang="es-CO" sz="3600" dirty="0" smtClean="0">
                <a:solidFill>
                  <a:srgbClr val="00B0F0"/>
                </a:solidFill>
              </a:rPr>
              <a:t>.</a:t>
            </a:r>
            <a:endParaRPr lang="es-CO" sz="36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Los SMS en el tránsito a la Administración 2.0 (I): Procedimientos  Administrativos - 160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7" y="1642837"/>
            <a:ext cx="2766791" cy="27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3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Ambigüedad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7143717"/>
              </p:ext>
            </p:extLst>
          </p:nvPr>
        </p:nvGraphicFramePr>
        <p:xfrm>
          <a:off x="-561283" y="13180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9640" y="1462684"/>
            <a:ext cx="3874521" cy="3595791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Actividad cotidiana.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Procesos de las instituciones gubernamentales.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¿Ciencia</a:t>
            </a:r>
            <a:r>
              <a:rPr lang="es-ES" sz="3600" dirty="0" smtClean="0">
                <a:solidFill>
                  <a:srgbClr val="00B0F0"/>
                </a:solidFill>
              </a:rPr>
              <a:t>? ¿Técnica? ¿Arte?</a:t>
            </a:r>
            <a:endParaRPr lang="es-CO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1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¿De qué hablamos?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2910" y="1632836"/>
            <a:ext cx="5077770" cy="3477701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s-ES" sz="4000" dirty="0" smtClean="0">
                <a:solidFill>
                  <a:srgbClr val="00B0F0"/>
                </a:solidFill>
              </a:rPr>
              <a:t>Ciencia.</a:t>
            </a:r>
          </a:p>
          <a:p>
            <a:pPr lvl="1">
              <a:buFont typeface="Arial" pitchFamily="34" charset="0"/>
              <a:buChar char="•"/>
            </a:pPr>
            <a:r>
              <a:rPr lang="es-ES" sz="4000" dirty="0" smtClean="0">
                <a:solidFill>
                  <a:srgbClr val="00B0F0"/>
                </a:solidFill>
              </a:rPr>
              <a:t>Institución estatal.</a:t>
            </a:r>
          </a:p>
          <a:p>
            <a:pPr lvl="1">
              <a:buFont typeface="Arial" pitchFamily="34" charset="0"/>
              <a:buChar char="•"/>
            </a:pPr>
            <a:r>
              <a:rPr lang="es-ES" sz="4000" dirty="0" smtClean="0">
                <a:solidFill>
                  <a:srgbClr val="00B0F0"/>
                </a:solidFill>
              </a:rPr>
              <a:t>Objeto de estudio.</a:t>
            </a:r>
          </a:p>
          <a:p>
            <a:pPr lvl="1">
              <a:buFont typeface="Arial" pitchFamily="34" charset="0"/>
              <a:buChar char="•"/>
            </a:pPr>
            <a:r>
              <a:rPr lang="es-ES" sz="4000" dirty="0" smtClean="0">
                <a:solidFill>
                  <a:srgbClr val="00B0F0"/>
                </a:solidFill>
              </a:rPr>
              <a:t>Práctica administrativa.</a:t>
            </a:r>
          </a:p>
          <a:p>
            <a:endParaRPr lang="es-CO" sz="4800" dirty="0">
              <a:solidFill>
                <a:srgbClr val="00B0F0"/>
              </a:solidFill>
            </a:endParaRPr>
          </a:p>
        </p:txBody>
      </p:sp>
      <p:pic>
        <p:nvPicPr>
          <p:cNvPr id="2052" name="Picture 4" descr="Interrogantes de Evaluación: Identificación, formulación y su papel en el  proceso evaluativo. – WAYOB (El Arte de la Evaluación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0081"/>
          <a:stretch/>
        </p:blipFill>
        <p:spPr bwMode="auto">
          <a:xfrm>
            <a:off x="170916" y="1683959"/>
            <a:ext cx="3511994" cy="3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¿Cuál es el objeto de estudio?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4345" y="1496390"/>
            <a:ext cx="5345723" cy="3494462"/>
          </a:xfrm>
        </p:spPr>
        <p:txBody>
          <a:bodyPr>
            <a:normAutofit fontScale="85000" lnSpcReduction="10000"/>
          </a:bodyPr>
          <a:lstStyle/>
          <a:p>
            <a:r>
              <a:rPr lang="es-CO" sz="4000" dirty="0" smtClean="0">
                <a:solidFill>
                  <a:srgbClr val="00B0F0"/>
                </a:solidFill>
              </a:rPr>
              <a:t>Es la misma administración pública:</a:t>
            </a:r>
          </a:p>
          <a:p>
            <a:pPr lvl="1"/>
            <a:r>
              <a:rPr lang="es-CO" sz="3600" dirty="0" smtClean="0">
                <a:solidFill>
                  <a:srgbClr val="00B0F0"/>
                </a:solidFill>
              </a:rPr>
              <a:t>Materia</a:t>
            </a:r>
          </a:p>
          <a:p>
            <a:pPr lvl="1"/>
            <a:r>
              <a:rPr lang="es-CO" sz="3600" dirty="0" smtClean="0">
                <a:solidFill>
                  <a:srgbClr val="00B0F0"/>
                </a:solidFill>
              </a:rPr>
              <a:t>Disciplina</a:t>
            </a:r>
          </a:p>
          <a:p>
            <a:pPr lvl="1"/>
            <a:r>
              <a:rPr lang="es-CO" sz="3600" dirty="0" smtClean="0">
                <a:solidFill>
                  <a:srgbClr val="00B0F0"/>
                </a:solidFill>
              </a:rPr>
              <a:t>Objeto </a:t>
            </a:r>
          </a:p>
          <a:p>
            <a:r>
              <a:rPr lang="es-CO" sz="4000" dirty="0" smtClean="0">
                <a:solidFill>
                  <a:srgbClr val="00B0F0"/>
                </a:solidFill>
              </a:rPr>
              <a:t>Conclusión</a:t>
            </a:r>
            <a:r>
              <a:rPr lang="es-CO" sz="4000" dirty="0" smtClean="0">
                <a:solidFill>
                  <a:srgbClr val="00B0F0"/>
                </a:solidFill>
              </a:rPr>
              <a:t>: no es ciencia.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Diferencia entre ciencia y tecnología | Caratulas de ciencias, Quimica  inorganica, Kid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0" y="1704886"/>
            <a:ext cx="2457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228865"/>
            <a:ext cx="8510954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Dificultades conceptuales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0376" y="1641231"/>
            <a:ext cx="4736424" cy="3494462"/>
          </a:xfrm>
        </p:spPr>
        <p:txBody>
          <a:bodyPr>
            <a:normAutofit fontScale="92500"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Dificultades al definir:</a:t>
            </a:r>
          </a:p>
          <a:p>
            <a:pPr lvl="1"/>
            <a:r>
              <a:rPr lang="es-ES" sz="3200" dirty="0" smtClean="0">
                <a:solidFill>
                  <a:srgbClr val="00B0F0"/>
                </a:solidFill>
              </a:rPr>
              <a:t>Objeto</a:t>
            </a:r>
          </a:p>
          <a:p>
            <a:pPr lvl="1"/>
            <a:r>
              <a:rPr lang="es-ES" sz="3200" dirty="0" smtClean="0">
                <a:solidFill>
                  <a:srgbClr val="00B0F0"/>
                </a:solidFill>
              </a:rPr>
              <a:t>Método</a:t>
            </a:r>
          </a:p>
          <a:p>
            <a:pPr lvl="1"/>
            <a:r>
              <a:rPr lang="es-ES" sz="3200" dirty="0" smtClean="0">
                <a:solidFill>
                  <a:srgbClr val="00B0F0"/>
                </a:solidFill>
              </a:rPr>
              <a:t>Y la relación entre ellos.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Dicotomía </a:t>
            </a:r>
            <a:r>
              <a:rPr lang="es-ES" sz="3600" dirty="0" smtClean="0">
                <a:solidFill>
                  <a:srgbClr val="00B0F0"/>
                </a:solidFill>
              </a:rPr>
              <a:t>política-administración.</a:t>
            </a:r>
            <a:endParaRPr lang="es-ES" sz="3600" dirty="0" smtClean="0">
              <a:solidFill>
                <a:srgbClr val="00B0F0"/>
              </a:solidFill>
            </a:endParaRPr>
          </a:p>
        </p:txBody>
      </p:sp>
      <p:pic>
        <p:nvPicPr>
          <p:cNvPr id="5122" name="Picture 2" descr="Método científico: los 6 pasos y sus característ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 bwMode="auto">
          <a:xfrm>
            <a:off x="106056" y="1478860"/>
            <a:ext cx="3844320" cy="35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¿Es o no es?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714" y="1551155"/>
            <a:ext cx="4324172" cy="3699025"/>
          </a:xfrm>
        </p:spPr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00B0F0"/>
                </a:solidFill>
              </a:rPr>
              <a:t>No hay consenso.</a:t>
            </a:r>
          </a:p>
          <a:p>
            <a:r>
              <a:rPr lang="es-CO" sz="3600" dirty="0" smtClean="0">
                <a:solidFill>
                  <a:srgbClr val="00B0F0"/>
                </a:solidFill>
              </a:rPr>
              <a:t>No todos aceptan que sea ciencia.</a:t>
            </a:r>
          </a:p>
          <a:p>
            <a:r>
              <a:rPr lang="es-CO" sz="3600" dirty="0" smtClean="0">
                <a:solidFill>
                  <a:srgbClr val="00B0F0"/>
                </a:solidFill>
              </a:rPr>
              <a:t>Dificultades para definir el objeto de estudio.</a:t>
            </a:r>
            <a:endParaRPr lang="es-CO" sz="36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Holocracia y Administración Pública | esPublico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" y="2267725"/>
            <a:ext cx="4031867" cy="24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El problema del objeto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6063" y="1641231"/>
            <a:ext cx="4670277" cy="349446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F0"/>
                </a:solidFill>
              </a:rPr>
              <a:t>Complejo.</a:t>
            </a:r>
            <a:endParaRPr lang="es-ES" sz="3600" dirty="0" smtClean="0">
              <a:solidFill>
                <a:srgbClr val="00B0F0"/>
              </a:solidFill>
            </a:endParaRPr>
          </a:p>
          <a:p>
            <a:r>
              <a:rPr lang="es-ES" sz="3600" dirty="0" smtClean="0">
                <a:solidFill>
                  <a:srgbClr val="00B0F0"/>
                </a:solidFill>
              </a:rPr>
              <a:t>Cambiante.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Histórico.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Dinámico.</a:t>
            </a:r>
          </a:p>
          <a:p>
            <a:r>
              <a:rPr lang="es-ES" sz="3600" dirty="0" smtClean="0">
                <a:solidFill>
                  <a:srgbClr val="00B0F0"/>
                </a:solidFill>
              </a:rPr>
              <a:t>Circunstanciado.</a:t>
            </a:r>
            <a:endParaRPr lang="es-CO" sz="4000" dirty="0">
              <a:solidFill>
                <a:srgbClr val="00B0F0"/>
              </a:solidFill>
            </a:endParaRPr>
          </a:p>
        </p:txBody>
      </p:sp>
      <p:pic>
        <p:nvPicPr>
          <p:cNvPr id="4" name="Picture 2" descr="Reflexión con motivo del día de la Administración Pública – Administración  Pública C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r="12595"/>
          <a:stretch/>
        </p:blipFill>
        <p:spPr bwMode="auto">
          <a:xfrm>
            <a:off x="213645" y="1837784"/>
            <a:ext cx="3563596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3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7A63F7-7B64-455E-9A1D-F5282059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0" y="228865"/>
            <a:ext cx="9068310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Política vs Administración Pública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58D0C1-FE54-4B7D-9E25-1DB1978CF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7062" y="1540654"/>
            <a:ext cx="4826292" cy="3732101"/>
          </a:xfrm>
        </p:spPr>
        <p:txBody>
          <a:bodyPr>
            <a:normAutofit fontScale="85000" lnSpcReduction="10000"/>
          </a:bodyPr>
          <a:lstStyle/>
          <a:p>
            <a:r>
              <a:rPr lang="es-CO" sz="3600" dirty="0" smtClean="0">
                <a:solidFill>
                  <a:srgbClr val="00B0F0"/>
                </a:solidFill>
              </a:rPr>
              <a:t>Falsa dicotomía:</a:t>
            </a:r>
          </a:p>
          <a:p>
            <a:pPr lvl="1"/>
            <a:r>
              <a:rPr lang="es-CO" sz="3200" dirty="0" smtClean="0">
                <a:solidFill>
                  <a:srgbClr val="00B0F0"/>
                </a:solidFill>
              </a:rPr>
              <a:t>Política: toma de decisiones.</a:t>
            </a:r>
          </a:p>
          <a:p>
            <a:pPr lvl="1"/>
            <a:r>
              <a:rPr lang="es-CO" sz="3200" dirty="0" smtClean="0">
                <a:solidFill>
                  <a:srgbClr val="00B0F0"/>
                </a:solidFill>
              </a:rPr>
              <a:t>Administración: ejecución de las decisiones.</a:t>
            </a:r>
          </a:p>
          <a:p>
            <a:r>
              <a:rPr lang="es-CO" sz="3600" dirty="0" smtClean="0">
                <a:solidFill>
                  <a:srgbClr val="00B0F0"/>
                </a:solidFill>
              </a:rPr>
              <a:t>La administración sería una disciplina de la ciencia política.</a:t>
            </a:r>
            <a:endParaRPr lang="es-CO" sz="3600" dirty="0">
              <a:solidFill>
                <a:srgbClr val="00B0F0"/>
              </a:solidFill>
            </a:endParaRPr>
          </a:p>
        </p:txBody>
      </p:sp>
      <p:pic>
        <p:nvPicPr>
          <p:cNvPr id="8194" name="Picture 2" descr="Política Salarial: buenas práct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r="5323"/>
          <a:stretch/>
        </p:blipFill>
        <p:spPr bwMode="auto">
          <a:xfrm>
            <a:off x="153824" y="2183452"/>
            <a:ext cx="3537959" cy="199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87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257</Words>
  <Application>Microsoft Office PowerPoint</Application>
  <PresentationFormat>Presentación en pantalla (16:10)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Carácter científico de la administración pública</vt:lpstr>
      <vt:lpstr>Introducción</vt:lpstr>
      <vt:lpstr>Ambigüedad</vt:lpstr>
      <vt:lpstr>¿De qué hablamos?</vt:lpstr>
      <vt:lpstr>¿Cuál es el objeto de estudio?</vt:lpstr>
      <vt:lpstr>Dificultades conceptuales</vt:lpstr>
      <vt:lpstr>¿Es o no es?</vt:lpstr>
      <vt:lpstr>El problema del objeto</vt:lpstr>
      <vt:lpstr>Política vs Administración Pública</vt:lpstr>
      <vt:lpstr>Solución</vt:lpstr>
      <vt:lpstr>Objeto de estudio</vt:lpstr>
      <vt:lpstr>Referencias</vt:lpstr>
      <vt:lpstr>Gracias…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304</dc:creator>
  <cp:lastModifiedBy>César Ibarra</cp:lastModifiedBy>
  <cp:revision>75</cp:revision>
  <dcterms:created xsi:type="dcterms:W3CDTF">2019-01-31T18:24:45Z</dcterms:created>
  <dcterms:modified xsi:type="dcterms:W3CDTF">2021-03-27T00:13:32Z</dcterms:modified>
</cp:coreProperties>
</file>