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1" r:id="rId3"/>
    <p:sldId id="279" r:id="rId4"/>
    <p:sldId id="280" r:id="rId5"/>
    <p:sldId id="282" r:id="rId6"/>
    <p:sldId id="281" r:id="rId7"/>
    <p:sldId id="268" r:id="rId8"/>
  </p:sldIdLst>
  <p:sldSz cx="9144000" cy="5715000" type="screen16x10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nthia Yeraldin Ortiz Rodriguez" initials="CYOR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67" autoAdjust="0"/>
    <p:restoredTop sz="94660"/>
  </p:normalViewPr>
  <p:slideViewPr>
    <p:cSldViewPr snapToGrid="0" snapToObjects="1">
      <p:cViewPr varScale="1">
        <p:scale>
          <a:sx n="141" d="100"/>
          <a:sy n="141" d="100"/>
        </p:scale>
        <p:origin x="-1218" y="-9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13/10/2021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7564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13/10/2021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6555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13/10/2021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4148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13/10/2021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9690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13/10/2021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6074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13/10/2021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8580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13/10/2021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7179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2FC4BA1-6D34-46CC-A56B-42AE26E33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21DC3943-B8AB-403E-BD79-83C7DF7C3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13/10/2021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2A5E9AEE-B7CE-4D3C-BF8D-64CD7DCA4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F4235723-A893-4812-B6E1-9932AC0D8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0795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13/10/2021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354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13/10/2021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8775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13/10/2021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3141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13/10/2021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4944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4C320-CA86-F74D-9378-92159ED750E8}" type="datetimeFigureOut">
              <a:rPr lang="es-ES" smtClean="0"/>
              <a:t>13/10/2021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415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8D46564-2FE2-4B63-8760-09112A93CA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O" sz="6000" b="1" dirty="0" smtClean="0">
                <a:solidFill>
                  <a:srgbClr val="0070C0"/>
                </a:solidFill>
              </a:rPr>
              <a:t>¿Qué es la ciencia?</a:t>
            </a:r>
            <a:endParaRPr lang="es-CO" sz="6000" b="1" dirty="0">
              <a:solidFill>
                <a:srgbClr val="0070C0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17F935FC-571F-407D-975F-12206EDCDB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>
                <a:solidFill>
                  <a:srgbClr val="00B0F0"/>
                </a:solidFill>
              </a:rPr>
              <a:t>César Ibarra, tutor</a:t>
            </a:r>
          </a:p>
        </p:txBody>
      </p:sp>
    </p:spTree>
    <p:extLst>
      <p:ext uri="{BB962C8B-B14F-4D97-AF65-F5344CB8AC3E}">
        <p14:creationId xmlns:p14="http://schemas.microsoft.com/office/powerpoint/2010/main" val="1315317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47A63F7-7B64-455E-9A1D-F52820592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0070C0"/>
                </a:solidFill>
              </a:rPr>
              <a:t>Ciencia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058D0C1-FE54-4B7D-9E25-1DB1978CF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28533" y="1513259"/>
            <a:ext cx="5085458" cy="3553194"/>
          </a:xfrm>
        </p:spPr>
        <p:txBody>
          <a:bodyPr>
            <a:noAutofit/>
          </a:bodyPr>
          <a:lstStyle/>
          <a:p>
            <a:r>
              <a:rPr lang="es-ES" dirty="0">
                <a:solidFill>
                  <a:srgbClr val="00B0F0"/>
                </a:solidFill>
              </a:rPr>
              <a:t>Conjunto de conocimientos:</a:t>
            </a:r>
          </a:p>
          <a:p>
            <a:pPr lvl="1"/>
            <a:r>
              <a:rPr lang="es-ES" sz="2800" dirty="0">
                <a:solidFill>
                  <a:srgbClr val="00B0F0"/>
                </a:solidFill>
              </a:rPr>
              <a:t>Organizados</a:t>
            </a:r>
          </a:p>
          <a:p>
            <a:pPr lvl="1"/>
            <a:r>
              <a:rPr lang="es-ES" sz="2800" dirty="0">
                <a:solidFill>
                  <a:srgbClr val="00B0F0"/>
                </a:solidFill>
              </a:rPr>
              <a:t>Jerarquizados</a:t>
            </a:r>
          </a:p>
          <a:p>
            <a:pPr lvl="1"/>
            <a:r>
              <a:rPr lang="es-ES" sz="2800" dirty="0">
                <a:solidFill>
                  <a:srgbClr val="00B0F0"/>
                </a:solidFill>
              </a:rPr>
              <a:t>Comprobables</a:t>
            </a:r>
            <a:endParaRPr lang="es-CO" sz="2800" dirty="0">
              <a:solidFill>
                <a:srgbClr val="00B0F0"/>
              </a:solidFill>
            </a:endParaRPr>
          </a:p>
          <a:p>
            <a:r>
              <a:rPr lang="es-ES" dirty="0" smtClean="0">
                <a:solidFill>
                  <a:srgbClr val="00B0F0"/>
                </a:solidFill>
              </a:rPr>
              <a:t>Leyes </a:t>
            </a:r>
            <a:r>
              <a:rPr lang="es-ES" dirty="0" smtClean="0">
                <a:solidFill>
                  <a:srgbClr val="00B0F0"/>
                </a:solidFill>
              </a:rPr>
              <a:t>que rigen la realidad:</a:t>
            </a:r>
          </a:p>
          <a:p>
            <a:pPr lvl="1"/>
            <a:r>
              <a:rPr lang="es-ES" dirty="0" smtClean="0">
                <a:solidFill>
                  <a:srgbClr val="00B0F0"/>
                </a:solidFill>
              </a:rPr>
              <a:t>Cómo </a:t>
            </a:r>
          </a:p>
          <a:p>
            <a:pPr lvl="1"/>
            <a:r>
              <a:rPr lang="es-ES" dirty="0" smtClean="0">
                <a:solidFill>
                  <a:srgbClr val="00B0F0"/>
                </a:solidFill>
              </a:rPr>
              <a:t>Por </a:t>
            </a:r>
            <a:r>
              <a:rPr lang="es-ES" dirty="0" smtClean="0">
                <a:solidFill>
                  <a:srgbClr val="00B0F0"/>
                </a:solidFill>
              </a:rPr>
              <a:t>qué</a:t>
            </a:r>
            <a:endParaRPr lang="es-ES" dirty="0" smtClean="0">
              <a:solidFill>
                <a:srgbClr val="00B0F0"/>
              </a:solidFill>
            </a:endParaRPr>
          </a:p>
        </p:txBody>
      </p:sp>
      <p:pic>
        <p:nvPicPr>
          <p:cNvPr id="1026" name="Picture 2" descr="Los 11 tipos de ciencia (y sus características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0" r="20665"/>
          <a:stretch/>
        </p:blipFill>
        <p:spPr bwMode="auto">
          <a:xfrm>
            <a:off x="264159" y="1727200"/>
            <a:ext cx="3535239" cy="31428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137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47A63F7-7B64-455E-9A1D-F52820592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0070C0"/>
                </a:solidFill>
              </a:rPr>
              <a:t>Ciencia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058D0C1-FE54-4B7D-9E25-1DB1978CF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9438" y="1611089"/>
            <a:ext cx="4724400" cy="3116698"/>
          </a:xfrm>
        </p:spPr>
        <p:txBody>
          <a:bodyPr>
            <a:noAutofit/>
          </a:bodyPr>
          <a:lstStyle/>
          <a:p>
            <a:r>
              <a:rPr lang="es-MX" dirty="0">
                <a:solidFill>
                  <a:srgbClr val="00B0F0"/>
                </a:solidFill>
              </a:rPr>
              <a:t>Observación de fenómenos:</a:t>
            </a:r>
          </a:p>
          <a:p>
            <a:pPr lvl="1"/>
            <a:r>
              <a:rPr lang="es-MX" sz="2800" dirty="0">
                <a:solidFill>
                  <a:srgbClr val="00B0F0"/>
                </a:solidFill>
              </a:rPr>
              <a:t>Naturales </a:t>
            </a:r>
          </a:p>
          <a:p>
            <a:pPr lvl="1"/>
            <a:r>
              <a:rPr lang="es-MX" sz="2800" dirty="0">
                <a:solidFill>
                  <a:srgbClr val="00B0F0"/>
                </a:solidFill>
              </a:rPr>
              <a:t>Sociales</a:t>
            </a:r>
            <a:endParaRPr lang="es-ES" sz="2800" dirty="0">
              <a:solidFill>
                <a:srgbClr val="00B0F0"/>
              </a:solidFill>
            </a:endParaRPr>
          </a:p>
          <a:p>
            <a:r>
              <a:rPr lang="es-MX" dirty="0" smtClean="0">
                <a:solidFill>
                  <a:srgbClr val="00B0F0"/>
                </a:solidFill>
              </a:rPr>
              <a:t>Conocimientos:</a:t>
            </a:r>
          </a:p>
          <a:p>
            <a:pPr lvl="1"/>
            <a:r>
              <a:rPr lang="es-MX" sz="2400" dirty="0" smtClean="0">
                <a:solidFill>
                  <a:srgbClr val="00B0F0"/>
                </a:solidFill>
              </a:rPr>
              <a:t>Registrados</a:t>
            </a:r>
          </a:p>
          <a:p>
            <a:pPr lvl="1"/>
            <a:r>
              <a:rPr lang="es-MX" dirty="0" smtClean="0">
                <a:solidFill>
                  <a:srgbClr val="00B0F0"/>
                </a:solidFill>
              </a:rPr>
              <a:t>Acumulativos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4"/>
          <a:stretch/>
        </p:blipFill>
        <p:spPr bwMode="auto">
          <a:xfrm>
            <a:off x="5003838" y="1699220"/>
            <a:ext cx="4073064" cy="2848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071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47A63F7-7B64-455E-9A1D-F52820592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0070C0"/>
                </a:solidFill>
              </a:rPr>
              <a:t>Ciencia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058D0C1-FE54-4B7D-9E25-1DB1978CF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43393" y="1418783"/>
            <a:ext cx="4551968" cy="3799642"/>
          </a:xfrm>
        </p:spPr>
        <p:txBody>
          <a:bodyPr>
            <a:noAutofit/>
          </a:bodyPr>
          <a:lstStyle/>
          <a:p>
            <a:r>
              <a:rPr lang="es-MX" sz="2800" dirty="0" smtClean="0">
                <a:solidFill>
                  <a:srgbClr val="00B0F0"/>
                </a:solidFill>
              </a:rPr>
              <a:t>Orígenes antiguos (Grecia, Roma, Egipto, Medioevo…).</a:t>
            </a:r>
            <a:endParaRPr lang="es-MX" sz="2800" dirty="0" smtClean="0">
              <a:solidFill>
                <a:srgbClr val="00B0F0"/>
              </a:solidFill>
            </a:endParaRPr>
          </a:p>
          <a:p>
            <a:r>
              <a:rPr lang="es-MX" dirty="0" smtClean="0">
                <a:solidFill>
                  <a:srgbClr val="00B0F0"/>
                </a:solidFill>
              </a:rPr>
              <a:t>Revolución Científica (</a:t>
            </a:r>
            <a:r>
              <a:rPr lang="es-MX" dirty="0" smtClean="0">
                <a:solidFill>
                  <a:srgbClr val="00B0F0"/>
                </a:solidFill>
              </a:rPr>
              <a:t>ss. </a:t>
            </a:r>
            <a:r>
              <a:rPr lang="es-MX" dirty="0" smtClean="0">
                <a:solidFill>
                  <a:srgbClr val="00B0F0"/>
                </a:solidFill>
              </a:rPr>
              <a:t>XVI y </a:t>
            </a:r>
            <a:r>
              <a:rPr lang="es-MX" dirty="0" smtClean="0">
                <a:solidFill>
                  <a:srgbClr val="00B0F0"/>
                </a:solidFill>
              </a:rPr>
              <a:t>XVII</a:t>
            </a:r>
          </a:p>
          <a:p>
            <a:r>
              <a:rPr lang="es-MX" sz="2800" dirty="0" smtClean="0">
                <a:solidFill>
                  <a:srgbClr val="00B0F0"/>
                </a:solidFill>
              </a:rPr>
              <a:t>Grandes desarrollos (ss. XIX y XX).</a:t>
            </a:r>
          </a:p>
          <a:p>
            <a:r>
              <a:rPr lang="es-MX" dirty="0" smtClean="0">
                <a:solidFill>
                  <a:srgbClr val="00B0F0"/>
                </a:solidFill>
              </a:rPr>
              <a:t>Grandes desafíos (s. XXI).</a:t>
            </a:r>
            <a:endParaRPr lang="es-ES" sz="2800" dirty="0" smtClean="0">
              <a:solidFill>
                <a:srgbClr val="00B0F0"/>
              </a:solidFill>
            </a:endParaRPr>
          </a:p>
        </p:txBody>
      </p:sp>
      <p:pic>
        <p:nvPicPr>
          <p:cNvPr id="3074" name="Picture 2" descr="Los alquimistas de la fotografía. - José Álvarez Fotografí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2398"/>
            <a:ext cx="2978785" cy="384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537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47A63F7-7B64-455E-9A1D-F52820592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0070C0"/>
                </a:solidFill>
              </a:rPr>
              <a:t>Ciencia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058D0C1-FE54-4B7D-9E25-1DB1978CF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61367" y="1685969"/>
            <a:ext cx="3596928" cy="3051616"/>
          </a:xfrm>
        </p:spPr>
        <p:txBody>
          <a:bodyPr>
            <a:noAutofit/>
          </a:bodyPr>
          <a:lstStyle/>
          <a:p>
            <a:r>
              <a:rPr lang="es-MX" sz="3600" dirty="0" smtClean="0">
                <a:solidFill>
                  <a:srgbClr val="00B0F0"/>
                </a:solidFill>
              </a:rPr>
              <a:t>Incluye:</a:t>
            </a:r>
          </a:p>
          <a:p>
            <a:pPr lvl="1"/>
            <a:r>
              <a:rPr lang="es-MX" sz="3200" dirty="0" smtClean="0">
                <a:solidFill>
                  <a:srgbClr val="00B0F0"/>
                </a:solidFill>
              </a:rPr>
              <a:t>Saberes</a:t>
            </a:r>
          </a:p>
          <a:p>
            <a:pPr lvl="1"/>
            <a:r>
              <a:rPr lang="es-MX" sz="3200" dirty="0" smtClean="0">
                <a:solidFill>
                  <a:srgbClr val="00B0F0"/>
                </a:solidFill>
              </a:rPr>
              <a:t>Técnicas</a:t>
            </a:r>
          </a:p>
          <a:p>
            <a:pPr lvl="1"/>
            <a:r>
              <a:rPr lang="es-MX" sz="3200" dirty="0" smtClean="0">
                <a:solidFill>
                  <a:srgbClr val="00B0F0"/>
                </a:solidFill>
              </a:rPr>
              <a:t>Teorías</a:t>
            </a:r>
          </a:p>
          <a:p>
            <a:pPr lvl="1"/>
            <a:r>
              <a:rPr lang="es-MX" sz="3200" dirty="0" smtClean="0">
                <a:solidFill>
                  <a:srgbClr val="00B0F0"/>
                </a:solidFill>
              </a:rPr>
              <a:t>Instituciones</a:t>
            </a:r>
            <a:endParaRPr lang="es-MX" sz="3200" dirty="0" smtClean="0">
              <a:solidFill>
                <a:srgbClr val="00B0F0"/>
              </a:solidFill>
            </a:endParaRPr>
          </a:p>
        </p:txBody>
      </p:sp>
      <p:pic>
        <p:nvPicPr>
          <p:cNvPr id="4098" name="Picture 2" descr="Ciencia y tecnología, ¿son una misma cosa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4" r="4196"/>
          <a:stretch/>
        </p:blipFill>
        <p:spPr bwMode="auto">
          <a:xfrm>
            <a:off x="311572" y="1851554"/>
            <a:ext cx="4280747" cy="272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652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i.pinimg.com/564x/dc/42/e1/dc42e1032b801eb0b5fdc3ec3cb8d73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901" r="985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1875"/>
          <a:stretch/>
        </p:blipFill>
        <p:spPr bwMode="auto">
          <a:xfrm>
            <a:off x="0" y="1503468"/>
            <a:ext cx="3962400" cy="388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47A63F7-7B64-455E-9A1D-F52820592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0070C0"/>
                </a:solidFill>
              </a:rPr>
              <a:t>Características de la Ciencia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058D0C1-FE54-4B7D-9E25-1DB1978CF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41420" y="1195827"/>
            <a:ext cx="3773035" cy="3799642"/>
          </a:xfrm>
        </p:spPr>
        <p:txBody>
          <a:bodyPr>
            <a:noAutofit/>
          </a:bodyPr>
          <a:lstStyle/>
          <a:p>
            <a:r>
              <a:rPr lang="es-MX" dirty="0" smtClean="0">
                <a:solidFill>
                  <a:srgbClr val="00B0F0"/>
                </a:solidFill>
              </a:rPr>
              <a:t>Métodos</a:t>
            </a:r>
            <a:r>
              <a:rPr lang="es-MX" dirty="0" smtClean="0">
                <a:solidFill>
                  <a:srgbClr val="00B0F0"/>
                </a:solidFill>
              </a:rPr>
              <a:t>:</a:t>
            </a:r>
          </a:p>
          <a:p>
            <a:pPr lvl="1"/>
            <a:r>
              <a:rPr lang="es-MX" dirty="0" smtClean="0">
                <a:solidFill>
                  <a:srgbClr val="00B0F0"/>
                </a:solidFill>
              </a:rPr>
              <a:t>Racionales</a:t>
            </a:r>
          </a:p>
          <a:p>
            <a:pPr lvl="1"/>
            <a:r>
              <a:rPr lang="es-MX" dirty="0" smtClean="0">
                <a:solidFill>
                  <a:srgbClr val="00B0F0"/>
                </a:solidFill>
              </a:rPr>
              <a:t>Empíricos</a:t>
            </a:r>
          </a:p>
          <a:p>
            <a:pPr lvl="1"/>
            <a:r>
              <a:rPr lang="es-MX" dirty="0" smtClean="0">
                <a:solidFill>
                  <a:srgbClr val="00B0F0"/>
                </a:solidFill>
              </a:rPr>
              <a:t>Demostrables</a:t>
            </a:r>
          </a:p>
          <a:p>
            <a:pPr lvl="1"/>
            <a:r>
              <a:rPr lang="es-MX" dirty="0" smtClean="0">
                <a:solidFill>
                  <a:srgbClr val="00B0F0"/>
                </a:solidFill>
              </a:rPr>
              <a:t>Universales</a:t>
            </a:r>
          </a:p>
          <a:p>
            <a:r>
              <a:rPr lang="es-MX" dirty="0" smtClean="0">
                <a:solidFill>
                  <a:srgbClr val="00B0F0"/>
                </a:solidFill>
              </a:rPr>
              <a:t>Análisis:</a:t>
            </a:r>
          </a:p>
          <a:p>
            <a:pPr lvl="1"/>
            <a:r>
              <a:rPr lang="es-MX" dirty="0" smtClean="0">
                <a:solidFill>
                  <a:srgbClr val="00B0F0"/>
                </a:solidFill>
              </a:rPr>
              <a:t>Cuantitativamente</a:t>
            </a:r>
          </a:p>
          <a:p>
            <a:pPr lvl="1"/>
            <a:r>
              <a:rPr lang="es-MX" dirty="0" smtClean="0">
                <a:solidFill>
                  <a:srgbClr val="00B0F0"/>
                </a:solidFill>
              </a:rPr>
              <a:t>Cualitativamente</a:t>
            </a:r>
          </a:p>
          <a:p>
            <a:r>
              <a:rPr lang="es-MX" dirty="0" smtClean="0">
                <a:solidFill>
                  <a:srgbClr val="00B0F0"/>
                </a:solidFill>
              </a:rPr>
              <a:t>Validación</a:t>
            </a:r>
            <a:endParaRPr lang="es-ES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371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70F1EB1-E71E-4FFE-8A57-64A7689FF6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O" sz="8000" dirty="0">
                <a:solidFill>
                  <a:srgbClr val="0070C0"/>
                </a:solidFill>
              </a:rPr>
              <a:t>Gracias…</a:t>
            </a:r>
          </a:p>
        </p:txBody>
      </p:sp>
    </p:spTree>
    <p:extLst>
      <p:ext uri="{BB962C8B-B14F-4D97-AF65-F5344CB8AC3E}">
        <p14:creationId xmlns:p14="http://schemas.microsoft.com/office/powerpoint/2010/main" val="6230435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98</Words>
  <Application>Microsoft Office PowerPoint</Application>
  <PresentationFormat>Presentación en pantalla (16:10)</PresentationFormat>
  <Paragraphs>39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¿Qué es la ciencia?</vt:lpstr>
      <vt:lpstr>Ciencia</vt:lpstr>
      <vt:lpstr>Ciencia</vt:lpstr>
      <vt:lpstr>Ciencia</vt:lpstr>
      <vt:lpstr>Ciencia</vt:lpstr>
      <vt:lpstr>Características de la Ciencia</vt:lpstr>
      <vt:lpstr>Gracias…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304</dc:creator>
  <cp:lastModifiedBy>César Ibarra</cp:lastModifiedBy>
  <cp:revision>53</cp:revision>
  <dcterms:created xsi:type="dcterms:W3CDTF">2019-01-31T18:24:45Z</dcterms:created>
  <dcterms:modified xsi:type="dcterms:W3CDTF">2021-10-13T15:45:23Z</dcterms:modified>
</cp:coreProperties>
</file>