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88" r:id="rId4"/>
    <p:sldId id="269" r:id="rId5"/>
    <p:sldId id="287" r:id="rId6"/>
    <p:sldId id="286" r:id="rId7"/>
    <p:sldId id="268" r:id="rId8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8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FF71B-31D0-443A-A8FF-0D243C138B5C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7213EB1-9083-4E6C-BE33-8145503B1F83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Paradigma Burocrático (Weber)</a:t>
          </a:r>
          <a:endParaRPr lang="es-CO" sz="1400" dirty="0">
            <a:solidFill>
              <a:schemeClr val="tx1"/>
            </a:solidFill>
          </a:endParaRPr>
        </a:p>
      </dgm:t>
    </dgm:pt>
    <dgm:pt modelId="{711F0023-A72C-46D6-B8E7-34A886E6E7B2}" type="parTrans" cxnId="{BF9759A1-1A11-42FC-9256-4292FD04291F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A0C302C4-5660-4834-8551-02A645D81E45}" type="sibTrans" cxnId="{BF9759A1-1A11-42FC-9256-4292FD04291F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6CD21611-DF2C-4462-B798-0282E14F2686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Paradigma de la Nueva Gestión Pública (privatización)</a:t>
          </a:r>
          <a:endParaRPr lang="es-CO" sz="1400" dirty="0">
            <a:solidFill>
              <a:schemeClr val="tx1"/>
            </a:solidFill>
          </a:endParaRPr>
        </a:p>
      </dgm:t>
    </dgm:pt>
    <dgm:pt modelId="{ED727542-8E51-43C1-94B4-77A5262B4D1A}" type="parTrans" cxnId="{E4EAABA8-E6A6-49C2-B130-ABC4A0EA2C58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71DF0F2D-4F29-4BA1-8FD4-21E9C9C74EDA}" type="sibTrans" cxnId="{E4EAABA8-E6A6-49C2-B130-ABC4A0EA2C58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401B07BF-3AF4-48F0-B372-8F5217D027BC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Paradigma de la Gobernanza (participación)</a:t>
          </a:r>
          <a:endParaRPr lang="es-CO" sz="1400" dirty="0">
            <a:solidFill>
              <a:schemeClr val="tx1"/>
            </a:solidFill>
          </a:endParaRPr>
        </a:p>
      </dgm:t>
    </dgm:pt>
    <dgm:pt modelId="{1C027ABD-FD26-4F7C-A34B-4023225D880C}" type="parTrans" cxnId="{A2D9E219-6F02-47FB-8715-24F9620415B2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D2342FE1-2835-4E90-A4F4-499E001821A5}" type="sibTrans" cxnId="{A2D9E219-6F02-47FB-8715-24F9620415B2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FF3B1820-390F-467B-9BB4-4C19916B0BF3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Paradigma Centro vs Territorio (autonomía)</a:t>
          </a:r>
          <a:endParaRPr lang="es-CO" sz="1400" dirty="0">
            <a:solidFill>
              <a:schemeClr val="tx1"/>
            </a:solidFill>
          </a:endParaRPr>
        </a:p>
      </dgm:t>
    </dgm:pt>
    <dgm:pt modelId="{4B9DED40-BE6B-4410-A61C-B6573D6D04B7}" type="parTrans" cxnId="{4B25B20E-3BB6-41A2-B088-85C14AAE55F4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9D016962-7532-4DE6-8CD1-59C687374F9D}" type="sibTrans" cxnId="{4B25B20E-3BB6-41A2-B088-85C14AAE55F4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1DA850E7-B2CE-4CEE-96BB-A6126B57C668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1"/>
              </a:solidFill>
            </a:rPr>
            <a:t>Paradigma de la Tecnología (Gobierno en Línea)</a:t>
          </a:r>
          <a:endParaRPr lang="es-CO" sz="1400" dirty="0">
            <a:solidFill>
              <a:schemeClr val="tx1"/>
            </a:solidFill>
          </a:endParaRPr>
        </a:p>
      </dgm:t>
    </dgm:pt>
    <dgm:pt modelId="{F47223A0-E9C3-426A-869C-08D26BCA1BC7}" type="parTrans" cxnId="{2D27F0D7-3E79-449A-AF8A-BBA0C7EF626D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1EAA4A94-7364-486A-8211-256E3ED4A1B8}" type="sibTrans" cxnId="{2D27F0D7-3E79-449A-AF8A-BBA0C7EF626D}">
      <dgm:prSet/>
      <dgm:spPr/>
      <dgm:t>
        <a:bodyPr/>
        <a:lstStyle/>
        <a:p>
          <a:endParaRPr lang="es-CO" sz="2000">
            <a:solidFill>
              <a:schemeClr val="tx1"/>
            </a:solidFill>
          </a:endParaRPr>
        </a:p>
      </dgm:t>
    </dgm:pt>
    <dgm:pt modelId="{F818E823-909B-4612-9AB5-560A39B6FC6E}" type="pres">
      <dgm:prSet presAssocID="{1E2FF71B-31D0-443A-A8FF-0D243C138B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4307AF4-C410-4C55-B0DB-CA7224051AB6}" type="pres">
      <dgm:prSet presAssocID="{B7213EB1-9083-4E6C-BE33-8145503B1F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9F03CB-FD0A-4C32-9DFC-741104E04CDB}" type="pres">
      <dgm:prSet presAssocID="{B7213EB1-9083-4E6C-BE33-8145503B1F83}" presName="spNode" presStyleCnt="0"/>
      <dgm:spPr/>
    </dgm:pt>
    <dgm:pt modelId="{E67F762A-C537-40EA-BDD1-3050F68263DE}" type="pres">
      <dgm:prSet presAssocID="{A0C302C4-5660-4834-8551-02A645D81E45}" presName="sibTrans" presStyleLbl="sibTrans1D1" presStyleIdx="0" presStyleCnt="5"/>
      <dgm:spPr/>
      <dgm:t>
        <a:bodyPr/>
        <a:lstStyle/>
        <a:p>
          <a:endParaRPr lang="es-CO"/>
        </a:p>
      </dgm:t>
    </dgm:pt>
    <dgm:pt modelId="{B1C8D11E-7D86-4F1F-B7B2-D226F29835F5}" type="pres">
      <dgm:prSet presAssocID="{6CD21611-DF2C-4462-B798-0282E14F26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40383C-06EA-4453-8337-7C66CD0697B1}" type="pres">
      <dgm:prSet presAssocID="{6CD21611-DF2C-4462-B798-0282E14F2686}" presName="spNode" presStyleCnt="0"/>
      <dgm:spPr/>
    </dgm:pt>
    <dgm:pt modelId="{A9D3FBA2-E868-4318-B063-3937E4D33F32}" type="pres">
      <dgm:prSet presAssocID="{71DF0F2D-4F29-4BA1-8FD4-21E9C9C74EDA}" presName="sibTrans" presStyleLbl="sibTrans1D1" presStyleIdx="1" presStyleCnt="5"/>
      <dgm:spPr/>
      <dgm:t>
        <a:bodyPr/>
        <a:lstStyle/>
        <a:p>
          <a:endParaRPr lang="es-CO"/>
        </a:p>
      </dgm:t>
    </dgm:pt>
    <dgm:pt modelId="{80D9D6A4-BB25-4722-AFDE-A5A8853A9DF8}" type="pres">
      <dgm:prSet presAssocID="{401B07BF-3AF4-48F0-B372-8F5217D027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5ACF24-F47A-4479-AD96-CC0409E7707B}" type="pres">
      <dgm:prSet presAssocID="{401B07BF-3AF4-48F0-B372-8F5217D027BC}" presName="spNode" presStyleCnt="0"/>
      <dgm:spPr/>
    </dgm:pt>
    <dgm:pt modelId="{C1ACA177-A679-4998-B74D-1A0A09FE221E}" type="pres">
      <dgm:prSet presAssocID="{D2342FE1-2835-4E90-A4F4-499E001821A5}" presName="sibTrans" presStyleLbl="sibTrans1D1" presStyleIdx="2" presStyleCnt="5"/>
      <dgm:spPr/>
      <dgm:t>
        <a:bodyPr/>
        <a:lstStyle/>
        <a:p>
          <a:endParaRPr lang="es-CO"/>
        </a:p>
      </dgm:t>
    </dgm:pt>
    <dgm:pt modelId="{C8C94972-4300-403A-BCD5-7B4F1B3EC8F0}" type="pres">
      <dgm:prSet presAssocID="{FF3B1820-390F-467B-9BB4-4C19916B0B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D1AA97-2C86-473F-AFF4-04EABBFDD96A}" type="pres">
      <dgm:prSet presAssocID="{FF3B1820-390F-467B-9BB4-4C19916B0BF3}" presName="spNode" presStyleCnt="0"/>
      <dgm:spPr/>
    </dgm:pt>
    <dgm:pt modelId="{34FBD59B-47C7-41B8-9F7B-AA5B62DEB294}" type="pres">
      <dgm:prSet presAssocID="{9D016962-7532-4DE6-8CD1-59C687374F9D}" presName="sibTrans" presStyleLbl="sibTrans1D1" presStyleIdx="3" presStyleCnt="5"/>
      <dgm:spPr/>
      <dgm:t>
        <a:bodyPr/>
        <a:lstStyle/>
        <a:p>
          <a:endParaRPr lang="es-CO"/>
        </a:p>
      </dgm:t>
    </dgm:pt>
    <dgm:pt modelId="{50E08A14-8C13-44AD-96DB-A236E91236BA}" type="pres">
      <dgm:prSet presAssocID="{1DA850E7-B2CE-4CEE-96BB-A6126B57C6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E49279-0599-439E-BF4E-2FDC5DA74DDF}" type="pres">
      <dgm:prSet presAssocID="{1DA850E7-B2CE-4CEE-96BB-A6126B57C668}" presName="spNode" presStyleCnt="0"/>
      <dgm:spPr/>
    </dgm:pt>
    <dgm:pt modelId="{CF9D0FA1-554F-407D-947D-A746E3352BA3}" type="pres">
      <dgm:prSet presAssocID="{1EAA4A94-7364-486A-8211-256E3ED4A1B8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AFCE5525-E66D-4FDF-8F4B-58E2AD0852E8}" type="presOf" srcId="{B7213EB1-9083-4E6C-BE33-8145503B1F83}" destId="{E4307AF4-C410-4C55-B0DB-CA7224051AB6}" srcOrd="0" destOrd="0" presId="urn:microsoft.com/office/officeart/2005/8/layout/cycle6"/>
    <dgm:cxn modelId="{8034A1BC-B41C-4A2C-BE1A-ED360E704212}" type="presOf" srcId="{1EAA4A94-7364-486A-8211-256E3ED4A1B8}" destId="{CF9D0FA1-554F-407D-947D-A746E3352BA3}" srcOrd="0" destOrd="0" presId="urn:microsoft.com/office/officeart/2005/8/layout/cycle6"/>
    <dgm:cxn modelId="{DE578AA8-2F96-4B08-B6B3-0E60099193CC}" type="presOf" srcId="{401B07BF-3AF4-48F0-B372-8F5217D027BC}" destId="{80D9D6A4-BB25-4722-AFDE-A5A8853A9DF8}" srcOrd="0" destOrd="0" presId="urn:microsoft.com/office/officeart/2005/8/layout/cycle6"/>
    <dgm:cxn modelId="{A20F9EB1-3B9B-413D-84E8-536483388644}" type="presOf" srcId="{1DA850E7-B2CE-4CEE-96BB-A6126B57C668}" destId="{50E08A14-8C13-44AD-96DB-A236E91236BA}" srcOrd="0" destOrd="0" presId="urn:microsoft.com/office/officeart/2005/8/layout/cycle6"/>
    <dgm:cxn modelId="{21A46208-2A4C-4D9B-A074-B8C76E4AEC32}" type="presOf" srcId="{71DF0F2D-4F29-4BA1-8FD4-21E9C9C74EDA}" destId="{A9D3FBA2-E868-4318-B063-3937E4D33F32}" srcOrd="0" destOrd="0" presId="urn:microsoft.com/office/officeart/2005/8/layout/cycle6"/>
    <dgm:cxn modelId="{5680FD89-724E-4F67-8CBE-CB2B275D49D5}" type="presOf" srcId="{1E2FF71B-31D0-443A-A8FF-0D243C138B5C}" destId="{F818E823-909B-4612-9AB5-560A39B6FC6E}" srcOrd="0" destOrd="0" presId="urn:microsoft.com/office/officeart/2005/8/layout/cycle6"/>
    <dgm:cxn modelId="{A2D9E219-6F02-47FB-8715-24F9620415B2}" srcId="{1E2FF71B-31D0-443A-A8FF-0D243C138B5C}" destId="{401B07BF-3AF4-48F0-B372-8F5217D027BC}" srcOrd="2" destOrd="0" parTransId="{1C027ABD-FD26-4F7C-A34B-4023225D880C}" sibTransId="{D2342FE1-2835-4E90-A4F4-499E001821A5}"/>
    <dgm:cxn modelId="{BF9759A1-1A11-42FC-9256-4292FD04291F}" srcId="{1E2FF71B-31D0-443A-A8FF-0D243C138B5C}" destId="{B7213EB1-9083-4E6C-BE33-8145503B1F83}" srcOrd="0" destOrd="0" parTransId="{711F0023-A72C-46D6-B8E7-34A886E6E7B2}" sibTransId="{A0C302C4-5660-4834-8551-02A645D81E45}"/>
    <dgm:cxn modelId="{E4EAABA8-E6A6-49C2-B130-ABC4A0EA2C58}" srcId="{1E2FF71B-31D0-443A-A8FF-0D243C138B5C}" destId="{6CD21611-DF2C-4462-B798-0282E14F2686}" srcOrd="1" destOrd="0" parTransId="{ED727542-8E51-43C1-94B4-77A5262B4D1A}" sibTransId="{71DF0F2D-4F29-4BA1-8FD4-21E9C9C74EDA}"/>
    <dgm:cxn modelId="{15AE7057-5CFD-4873-ABB3-88835D5B78E7}" type="presOf" srcId="{FF3B1820-390F-467B-9BB4-4C19916B0BF3}" destId="{C8C94972-4300-403A-BCD5-7B4F1B3EC8F0}" srcOrd="0" destOrd="0" presId="urn:microsoft.com/office/officeart/2005/8/layout/cycle6"/>
    <dgm:cxn modelId="{8DED01DA-167C-4391-BF77-8B082A5BCE23}" type="presOf" srcId="{6CD21611-DF2C-4462-B798-0282E14F2686}" destId="{B1C8D11E-7D86-4F1F-B7B2-D226F29835F5}" srcOrd="0" destOrd="0" presId="urn:microsoft.com/office/officeart/2005/8/layout/cycle6"/>
    <dgm:cxn modelId="{5C7EFEFD-1747-4C82-94B1-A62109AEAF92}" type="presOf" srcId="{D2342FE1-2835-4E90-A4F4-499E001821A5}" destId="{C1ACA177-A679-4998-B74D-1A0A09FE221E}" srcOrd="0" destOrd="0" presId="urn:microsoft.com/office/officeart/2005/8/layout/cycle6"/>
    <dgm:cxn modelId="{E31D21B8-09FD-4D38-884E-BC4C8661C1D3}" type="presOf" srcId="{A0C302C4-5660-4834-8551-02A645D81E45}" destId="{E67F762A-C537-40EA-BDD1-3050F68263DE}" srcOrd="0" destOrd="0" presId="urn:microsoft.com/office/officeart/2005/8/layout/cycle6"/>
    <dgm:cxn modelId="{D0665E33-0C8F-4897-ADAD-AF61C0CAA96B}" type="presOf" srcId="{9D016962-7532-4DE6-8CD1-59C687374F9D}" destId="{34FBD59B-47C7-41B8-9F7B-AA5B62DEB294}" srcOrd="0" destOrd="0" presId="urn:microsoft.com/office/officeart/2005/8/layout/cycle6"/>
    <dgm:cxn modelId="{2D27F0D7-3E79-449A-AF8A-BBA0C7EF626D}" srcId="{1E2FF71B-31D0-443A-A8FF-0D243C138B5C}" destId="{1DA850E7-B2CE-4CEE-96BB-A6126B57C668}" srcOrd="4" destOrd="0" parTransId="{F47223A0-E9C3-426A-869C-08D26BCA1BC7}" sibTransId="{1EAA4A94-7364-486A-8211-256E3ED4A1B8}"/>
    <dgm:cxn modelId="{4B25B20E-3BB6-41A2-B088-85C14AAE55F4}" srcId="{1E2FF71B-31D0-443A-A8FF-0D243C138B5C}" destId="{FF3B1820-390F-467B-9BB4-4C19916B0BF3}" srcOrd="3" destOrd="0" parTransId="{4B9DED40-BE6B-4410-A61C-B6573D6D04B7}" sibTransId="{9D016962-7532-4DE6-8CD1-59C687374F9D}"/>
    <dgm:cxn modelId="{1E1582F5-8F8A-496E-9254-D5BE7570040A}" type="presParOf" srcId="{F818E823-909B-4612-9AB5-560A39B6FC6E}" destId="{E4307AF4-C410-4C55-B0DB-CA7224051AB6}" srcOrd="0" destOrd="0" presId="urn:microsoft.com/office/officeart/2005/8/layout/cycle6"/>
    <dgm:cxn modelId="{540ED6EF-DFFE-4E6F-B66B-834BEB953B36}" type="presParOf" srcId="{F818E823-909B-4612-9AB5-560A39B6FC6E}" destId="{159F03CB-FD0A-4C32-9DFC-741104E04CDB}" srcOrd="1" destOrd="0" presId="urn:microsoft.com/office/officeart/2005/8/layout/cycle6"/>
    <dgm:cxn modelId="{2F675CEB-B768-4214-B9D7-A502B2A9BB47}" type="presParOf" srcId="{F818E823-909B-4612-9AB5-560A39B6FC6E}" destId="{E67F762A-C537-40EA-BDD1-3050F68263DE}" srcOrd="2" destOrd="0" presId="urn:microsoft.com/office/officeart/2005/8/layout/cycle6"/>
    <dgm:cxn modelId="{C4241586-FB02-433C-B82D-3E9ADB0D397A}" type="presParOf" srcId="{F818E823-909B-4612-9AB5-560A39B6FC6E}" destId="{B1C8D11E-7D86-4F1F-B7B2-D226F29835F5}" srcOrd="3" destOrd="0" presId="urn:microsoft.com/office/officeart/2005/8/layout/cycle6"/>
    <dgm:cxn modelId="{42E545D3-1EF7-49ED-BC9B-19CB234A1ADE}" type="presParOf" srcId="{F818E823-909B-4612-9AB5-560A39B6FC6E}" destId="{C740383C-06EA-4453-8337-7C66CD0697B1}" srcOrd="4" destOrd="0" presId="urn:microsoft.com/office/officeart/2005/8/layout/cycle6"/>
    <dgm:cxn modelId="{58B1C023-6C35-41DD-A151-6956303B06A4}" type="presParOf" srcId="{F818E823-909B-4612-9AB5-560A39B6FC6E}" destId="{A9D3FBA2-E868-4318-B063-3937E4D33F32}" srcOrd="5" destOrd="0" presId="urn:microsoft.com/office/officeart/2005/8/layout/cycle6"/>
    <dgm:cxn modelId="{F71B0BA6-7C99-4552-8024-A46E271538A0}" type="presParOf" srcId="{F818E823-909B-4612-9AB5-560A39B6FC6E}" destId="{80D9D6A4-BB25-4722-AFDE-A5A8853A9DF8}" srcOrd="6" destOrd="0" presId="urn:microsoft.com/office/officeart/2005/8/layout/cycle6"/>
    <dgm:cxn modelId="{4CE38465-F093-4B41-84CC-F50D7800E7D1}" type="presParOf" srcId="{F818E823-909B-4612-9AB5-560A39B6FC6E}" destId="{365ACF24-F47A-4479-AD96-CC0409E7707B}" srcOrd="7" destOrd="0" presId="urn:microsoft.com/office/officeart/2005/8/layout/cycle6"/>
    <dgm:cxn modelId="{84DEA697-86DB-4919-91E0-284AD32C2DEE}" type="presParOf" srcId="{F818E823-909B-4612-9AB5-560A39B6FC6E}" destId="{C1ACA177-A679-4998-B74D-1A0A09FE221E}" srcOrd="8" destOrd="0" presId="urn:microsoft.com/office/officeart/2005/8/layout/cycle6"/>
    <dgm:cxn modelId="{3A5F3975-B7F4-44CD-8B63-40799A8E6BFE}" type="presParOf" srcId="{F818E823-909B-4612-9AB5-560A39B6FC6E}" destId="{C8C94972-4300-403A-BCD5-7B4F1B3EC8F0}" srcOrd="9" destOrd="0" presId="urn:microsoft.com/office/officeart/2005/8/layout/cycle6"/>
    <dgm:cxn modelId="{00906E31-2783-4314-AF4A-92F5C74D770E}" type="presParOf" srcId="{F818E823-909B-4612-9AB5-560A39B6FC6E}" destId="{78D1AA97-2C86-473F-AFF4-04EABBFDD96A}" srcOrd="10" destOrd="0" presId="urn:microsoft.com/office/officeart/2005/8/layout/cycle6"/>
    <dgm:cxn modelId="{D43E222F-EF36-49ED-BEE6-C1B3CF7B7406}" type="presParOf" srcId="{F818E823-909B-4612-9AB5-560A39B6FC6E}" destId="{34FBD59B-47C7-41B8-9F7B-AA5B62DEB294}" srcOrd="11" destOrd="0" presId="urn:microsoft.com/office/officeart/2005/8/layout/cycle6"/>
    <dgm:cxn modelId="{E72B2E1B-8928-422F-8150-C9B40BA2791F}" type="presParOf" srcId="{F818E823-909B-4612-9AB5-560A39B6FC6E}" destId="{50E08A14-8C13-44AD-96DB-A236E91236BA}" srcOrd="12" destOrd="0" presId="urn:microsoft.com/office/officeart/2005/8/layout/cycle6"/>
    <dgm:cxn modelId="{F643FF4C-7721-4ACA-A269-4D58F9C13D31}" type="presParOf" srcId="{F818E823-909B-4612-9AB5-560A39B6FC6E}" destId="{08E49279-0599-439E-BF4E-2FDC5DA74DDF}" srcOrd="13" destOrd="0" presId="urn:microsoft.com/office/officeart/2005/8/layout/cycle6"/>
    <dgm:cxn modelId="{4080363B-3744-4868-9C3A-3C7433AD1051}" type="presParOf" srcId="{F818E823-909B-4612-9AB5-560A39B6FC6E}" destId="{CF9D0FA1-554F-407D-947D-A746E3352B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7AF4-C410-4C55-B0DB-CA7224051AB6}">
      <dsp:nvSpPr>
        <dsp:cNvPr id="0" name=""/>
        <dsp:cNvSpPr/>
      </dsp:nvSpPr>
      <dsp:spPr>
        <a:xfrm>
          <a:off x="3839867" y="2432"/>
          <a:ext cx="1388063" cy="9022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Paradigma Burocrático (Weber)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883911" y="46476"/>
        <a:ext cx="1299975" cy="814153"/>
      </dsp:txXfrm>
    </dsp:sp>
    <dsp:sp modelId="{E67F762A-C537-40EA-BDD1-3050F68263DE}">
      <dsp:nvSpPr>
        <dsp:cNvPr id="0" name=""/>
        <dsp:cNvSpPr/>
      </dsp:nvSpPr>
      <dsp:spPr>
        <a:xfrm>
          <a:off x="2732643" y="453553"/>
          <a:ext cx="3602511" cy="3602511"/>
        </a:xfrm>
        <a:custGeom>
          <a:avLst/>
          <a:gdLst/>
          <a:ahLst/>
          <a:cxnLst/>
          <a:rect l="0" t="0" r="0" b="0"/>
          <a:pathLst>
            <a:path>
              <a:moveTo>
                <a:pt x="2504806" y="143082"/>
              </a:moveTo>
              <a:arcTo wR="1801255" hR="1801255" stAng="17579469" swAng="19596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D11E-7D86-4F1F-B7B2-D226F29835F5}">
      <dsp:nvSpPr>
        <dsp:cNvPr id="0" name=""/>
        <dsp:cNvSpPr/>
      </dsp:nvSpPr>
      <dsp:spPr>
        <a:xfrm>
          <a:off x="5552963" y="1247069"/>
          <a:ext cx="1388063" cy="9022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Paradigma de la Nueva Gestión Pública (privatización)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5597007" y="1291113"/>
        <a:ext cx="1299975" cy="814153"/>
      </dsp:txXfrm>
    </dsp:sp>
    <dsp:sp modelId="{A9D3FBA2-E868-4318-B063-3937E4D33F32}">
      <dsp:nvSpPr>
        <dsp:cNvPr id="0" name=""/>
        <dsp:cNvSpPr/>
      </dsp:nvSpPr>
      <dsp:spPr>
        <a:xfrm>
          <a:off x="2732643" y="453553"/>
          <a:ext cx="3602511" cy="3602511"/>
        </a:xfrm>
        <a:custGeom>
          <a:avLst/>
          <a:gdLst/>
          <a:ahLst/>
          <a:cxnLst/>
          <a:rect l="0" t="0" r="0" b="0"/>
          <a:pathLst>
            <a:path>
              <a:moveTo>
                <a:pt x="3600057" y="1707264"/>
              </a:moveTo>
              <a:arcTo wR="1801255" hR="1801255" stAng="21420534" swAng="219488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9D6A4-BB25-4722-AFDE-A5A8853A9DF8}">
      <dsp:nvSpPr>
        <dsp:cNvPr id="0" name=""/>
        <dsp:cNvSpPr/>
      </dsp:nvSpPr>
      <dsp:spPr>
        <a:xfrm>
          <a:off x="4898619" y="3260934"/>
          <a:ext cx="1388063" cy="9022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Paradigma de la Gobernanza (participación)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4942663" y="3304978"/>
        <a:ext cx="1299975" cy="814153"/>
      </dsp:txXfrm>
    </dsp:sp>
    <dsp:sp modelId="{C1ACA177-A679-4998-B74D-1A0A09FE221E}">
      <dsp:nvSpPr>
        <dsp:cNvPr id="0" name=""/>
        <dsp:cNvSpPr/>
      </dsp:nvSpPr>
      <dsp:spPr>
        <a:xfrm>
          <a:off x="2732643" y="453553"/>
          <a:ext cx="3602511" cy="3602511"/>
        </a:xfrm>
        <a:custGeom>
          <a:avLst/>
          <a:gdLst/>
          <a:ahLst/>
          <a:cxnLst/>
          <a:rect l="0" t="0" r="0" b="0"/>
          <a:pathLst>
            <a:path>
              <a:moveTo>
                <a:pt x="2158829" y="3566663"/>
              </a:moveTo>
              <a:arcTo wR="1801255" hR="1801255" stAng="4712998" swAng="13740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94972-4300-403A-BCD5-7B4F1B3EC8F0}">
      <dsp:nvSpPr>
        <dsp:cNvPr id="0" name=""/>
        <dsp:cNvSpPr/>
      </dsp:nvSpPr>
      <dsp:spPr>
        <a:xfrm>
          <a:off x="2781115" y="3260934"/>
          <a:ext cx="1388063" cy="9022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Paradigma Centro vs Territorio (autonomía)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825159" y="3304978"/>
        <a:ext cx="1299975" cy="814153"/>
      </dsp:txXfrm>
    </dsp:sp>
    <dsp:sp modelId="{34FBD59B-47C7-41B8-9F7B-AA5B62DEB294}">
      <dsp:nvSpPr>
        <dsp:cNvPr id="0" name=""/>
        <dsp:cNvSpPr/>
      </dsp:nvSpPr>
      <dsp:spPr>
        <a:xfrm>
          <a:off x="2732643" y="453553"/>
          <a:ext cx="3602511" cy="3602511"/>
        </a:xfrm>
        <a:custGeom>
          <a:avLst/>
          <a:gdLst/>
          <a:ahLst/>
          <a:cxnLst/>
          <a:rect l="0" t="0" r="0" b="0"/>
          <a:pathLst>
            <a:path>
              <a:moveTo>
                <a:pt x="300783" y="2797801"/>
              </a:moveTo>
              <a:arcTo wR="1801255" hR="1801255" stAng="8784581" swAng="219488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08A14-8C13-44AD-96DB-A236E91236BA}">
      <dsp:nvSpPr>
        <dsp:cNvPr id="0" name=""/>
        <dsp:cNvSpPr/>
      </dsp:nvSpPr>
      <dsp:spPr>
        <a:xfrm>
          <a:off x="2126771" y="1247069"/>
          <a:ext cx="1388063" cy="9022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1"/>
              </a:solidFill>
            </a:rPr>
            <a:t>Paradigma de la Tecnología (Gobierno en Línea)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2170815" y="1291113"/>
        <a:ext cx="1299975" cy="814153"/>
      </dsp:txXfrm>
    </dsp:sp>
    <dsp:sp modelId="{CF9D0FA1-554F-407D-947D-A746E3352BA3}">
      <dsp:nvSpPr>
        <dsp:cNvPr id="0" name=""/>
        <dsp:cNvSpPr/>
      </dsp:nvSpPr>
      <dsp:spPr>
        <a:xfrm>
          <a:off x="2732643" y="453553"/>
          <a:ext cx="3602511" cy="3602511"/>
        </a:xfrm>
        <a:custGeom>
          <a:avLst/>
          <a:gdLst/>
          <a:ahLst/>
          <a:cxnLst/>
          <a:rect l="0" t="0" r="0" b="0"/>
          <a:pathLst>
            <a:path>
              <a:moveTo>
                <a:pt x="314080" y="784972"/>
              </a:moveTo>
              <a:arcTo wR="1801255" hR="1801255" stAng="12860839" swAng="195969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FC4BA1-6D34-46CC-A56B-42AE26E3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1DC3943-B8AB-403E-BD79-83C7DF7C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A5E9AEE-B7CE-4D3C-BF8D-64CD7DCA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4235723-A893-4812-B6E1-9932AC0D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27/03/2021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9.cl/idlq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6000" b="1" dirty="0" smtClean="0">
                <a:solidFill>
                  <a:srgbClr val="0070C0"/>
                </a:solidFill>
              </a:rPr>
              <a:t>Paradigmas en </a:t>
            </a:r>
            <a:r>
              <a:rPr lang="es-MX" sz="6000" b="1" dirty="0">
                <a:solidFill>
                  <a:srgbClr val="0070C0"/>
                </a:solidFill>
              </a:rPr>
              <a:t>administración </a:t>
            </a:r>
            <a:r>
              <a:rPr lang="es-MX" sz="6000" b="1" dirty="0" smtClean="0">
                <a:solidFill>
                  <a:srgbClr val="0070C0"/>
                </a:solidFill>
              </a:rPr>
              <a:t>pública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Administración Pública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3038" y="1512605"/>
            <a:ext cx="5494947" cy="3595791"/>
          </a:xfrm>
        </p:spPr>
        <p:txBody>
          <a:bodyPr>
            <a:normAutofit fontScale="70000" lnSpcReduction="20000"/>
          </a:bodyPr>
          <a:lstStyle/>
          <a:p>
            <a:r>
              <a:rPr lang="es-MX" sz="3600" dirty="0" smtClean="0">
                <a:solidFill>
                  <a:srgbClr val="00B0F0"/>
                </a:solidFill>
              </a:rPr>
              <a:t>Charles- </a:t>
            </a:r>
            <a:r>
              <a:rPr lang="es-MX" sz="3600" dirty="0">
                <a:solidFill>
                  <a:srgbClr val="00B0F0"/>
                </a:solidFill>
              </a:rPr>
              <a:t>Jean </a:t>
            </a:r>
            <a:r>
              <a:rPr lang="es-MX" sz="3600" dirty="0" err="1" smtClean="0">
                <a:solidFill>
                  <a:srgbClr val="00B0F0"/>
                </a:solidFill>
              </a:rPr>
              <a:t>Bonnin</a:t>
            </a:r>
            <a:r>
              <a:rPr lang="es-MX" sz="3600" dirty="0" smtClean="0">
                <a:solidFill>
                  <a:srgbClr val="00B0F0"/>
                </a:solidFill>
              </a:rPr>
              <a:t>: “</a:t>
            </a:r>
            <a:r>
              <a:rPr lang="es-MX" sz="3600" dirty="0">
                <a:solidFill>
                  <a:srgbClr val="00B0F0"/>
                </a:solidFill>
              </a:rPr>
              <a:t>la administración pública es la que tiene la gestión de los asuntos respecto a las personas, de los </a:t>
            </a:r>
            <a:r>
              <a:rPr lang="es-MX" sz="3600" dirty="0" smtClean="0">
                <a:solidFill>
                  <a:srgbClr val="00B0F0"/>
                </a:solidFill>
              </a:rPr>
              <a:t>bienes y </a:t>
            </a:r>
            <a:r>
              <a:rPr lang="es-MX" sz="3600" dirty="0">
                <a:solidFill>
                  <a:srgbClr val="00B0F0"/>
                </a:solidFill>
              </a:rPr>
              <a:t>de las acciones del ciudadano como miembro del Estado, y de su persona, sus bienes y sus acciones </a:t>
            </a:r>
            <a:r>
              <a:rPr lang="es-MX" sz="3600" dirty="0" smtClean="0">
                <a:solidFill>
                  <a:srgbClr val="00B0F0"/>
                </a:solidFill>
              </a:rPr>
              <a:t>como incumbiendo </a:t>
            </a:r>
            <a:r>
              <a:rPr lang="es-MX" sz="3600" dirty="0">
                <a:solidFill>
                  <a:srgbClr val="00B0F0"/>
                </a:solidFill>
              </a:rPr>
              <a:t>al orden </a:t>
            </a:r>
            <a:r>
              <a:rPr lang="es-MX" sz="3600" dirty="0" smtClean="0">
                <a:solidFill>
                  <a:srgbClr val="00B0F0"/>
                </a:solidFill>
              </a:rPr>
              <a:t>público”.</a:t>
            </a:r>
            <a:endParaRPr lang="es-MX" sz="3600" dirty="0">
              <a:solidFill>
                <a:srgbClr val="00B0F0"/>
              </a:solidFill>
            </a:endParaRPr>
          </a:p>
          <a:p>
            <a:r>
              <a:rPr lang="es-MX" sz="3600" dirty="0" smtClean="0">
                <a:solidFill>
                  <a:srgbClr val="00B0F0"/>
                </a:solidFill>
              </a:rPr>
              <a:t>Omar Guerrero:  “es la </a:t>
            </a:r>
            <a:r>
              <a:rPr lang="es-MX" sz="3600" dirty="0">
                <a:solidFill>
                  <a:srgbClr val="00B0F0"/>
                </a:solidFill>
              </a:rPr>
              <a:t>dirección general que mantiene el </a:t>
            </a:r>
            <a:r>
              <a:rPr lang="es-MX" sz="3600" dirty="0" smtClean="0">
                <a:solidFill>
                  <a:srgbClr val="00B0F0"/>
                </a:solidFill>
              </a:rPr>
              <a:t>orden de </a:t>
            </a:r>
            <a:r>
              <a:rPr lang="es-MX" sz="3600" dirty="0">
                <a:solidFill>
                  <a:srgbClr val="00B0F0"/>
                </a:solidFill>
              </a:rPr>
              <a:t>la sociedad política” </a:t>
            </a:r>
            <a:r>
              <a:rPr lang="es-MX" sz="3600" dirty="0" smtClean="0">
                <a:solidFill>
                  <a:srgbClr val="00B0F0"/>
                </a:solidFill>
              </a:rPr>
              <a:t>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Arturo Ordaz Alvarez: Charles Jean Baptiste Bonnin: Padre de la  Administración Púb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5820" r="17257" b="1602"/>
          <a:stretch/>
        </p:blipFill>
        <p:spPr bwMode="auto">
          <a:xfrm>
            <a:off x="593933" y="1384419"/>
            <a:ext cx="2050991" cy="38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Paradigma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4602" y="1435692"/>
            <a:ext cx="4982198" cy="4050707"/>
          </a:xfrm>
        </p:spPr>
        <p:txBody>
          <a:bodyPr>
            <a:normAutofit fontScale="70000" lnSpcReduction="20000"/>
          </a:bodyPr>
          <a:lstStyle/>
          <a:p>
            <a:r>
              <a:rPr lang="es-MX" sz="3600" dirty="0" smtClean="0">
                <a:solidFill>
                  <a:srgbClr val="00B0F0"/>
                </a:solidFill>
              </a:rPr>
              <a:t>Ricardo Salazar: “</a:t>
            </a:r>
            <a:r>
              <a:rPr lang="es-MX" sz="3600" dirty="0">
                <a:solidFill>
                  <a:srgbClr val="00B0F0"/>
                </a:solidFill>
              </a:rPr>
              <a:t>una interpretación compartida de </a:t>
            </a:r>
            <a:r>
              <a:rPr lang="es-MX" sz="3600" dirty="0" smtClean="0">
                <a:solidFill>
                  <a:srgbClr val="00B0F0"/>
                </a:solidFill>
              </a:rPr>
              <a:t>la realidad</a:t>
            </a:r>
            <a:r>
              <a:rPr lang="es-MX" sz="3600" dirty="0">
                <a:solidFill>
                  <a:srgbClr val="00B0F0"/>
                </a:solidFill>
              </a:rPr>
              <a:t>, que sostiene un grupo de personas, a partir de sus conversaciones, hábitos y </a:t>
            </a:r>
            <a:r>
              <a:rPr lang="es-MX" sz="3600" dirty="0" smtClean="0">
                <a:solidFill>
                  <a:srgbClr val="00B0F0"/>
                </a:solidFill>
              </a:rPr>
              <a:t>creencias... La </a:t>
            </a:r>
            <a:r>
              <a:rPr lang="es-MX" sz="3600" dirty="0">
                <a:solidFill>
                  <a:srgbClr val="00B0F0"/>
                </a:solidFill>
              </a:rPr>
              <a:t>construcción </a:t>
            </a:r>
            <a:r>
              <a:rPr lang="es-MX" sz="3600" dirty="0" smtClean="0">
                <a:solidFill>
                  <a:srgbClr val="00B0F0"/>
                </a:solidFill>
              </a:rPr>
              <a:t>de paradigmas </a:t>
            </a:r>
            <a:r>
              <a:rPr lang="es-MX" sz="3600" dirty="0">
                <a:solidFill>
                  <a:srgbClr val="00B0F0"/>
                </a:solidFill>
              </a:rPr>
              <a:t>se origina en cómo la tradición científica construye y transmite su conocimiento, a partir de </a:t>
            </a:r>
            <a:r>
              <a:rPr lang="es-MX" sz="3600" dirty="0" smtClean="0">
                <a:solidFill>
                  <a:srgbClr val="00B0F0"/>
                </a:solidFill>
              </a:rPr>
              <a:t>reglas explícitas </a:t>
            </a:r>
            <a:r>
              <a:rPr lang="es-MX" sz="3600" dirty="0">
                <a:solidFill>
                  <a:srgbClr val="00B0F0"/>
                </a:solidFill>
              </a:rPr>
              <a:t>expuestas en la educación científica</a:t>
            </a:r>
            <a:r>
              <a:rPr lang="es-MX" sz="3600" dirty="0" smtClean="0">
                <a:solidFill>
                  <a:srgbClr val="00B0F0"/>
                </a:solidFill>
              </a:rPr>
              <a:t>”.</a:t>
            </a:r>
            <a:endParaRPr lang="es-CO" sz="4000" dirty="0">
              <a:solidFill>
                <a:srgbClr val="00B0F0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365" y="1811708"/>
            <a:ext cx="4016525" cy="3553062"/>
            <a:chOff x="68366" y="2930390"/>
            <a:chExt cx="3368782" cy="2434380"/>
          </a:xfrm>
        </p:grpSpPr>
        <p:pic>
          <p:nvPicPr>
            <p:cNvPr id="2050" name="Picture 2" descr="CSA y Critical Thinking: El nuevo paradigma en la validación de sistemas. -  qualitybydesign.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4" r="34514"/>
            <a:stretch/>
          </p:blipFill>
          <p:spPr bwMode="auto">
            <a:xfrm>
              <a:off x="68366" y="2930390"/>
              <a:ext cx="2401368" cy="2434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SA y Critical Thinking: El nuevo paradigma en la validación de sistemas. -  qualitybydesign.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36" b="99815" l="67961" r="100000">
                          <a14:foregroundMark x1="92621" y1="97967" x2="92621" y2="97967"/>
                          <a14:foregroundMark x1="96602" y1="98336" x2="96602" y2="983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61"/>
            <a:stretch/>
          </p:blipFill>
          <p:spPr bwMode="auto">
            <a:xfrm>
              <a:off x="2068081" y="2930390"/>
              <a:ext cx="1369067" cy="2434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00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70C0"/>
                </a:solidFill>
              </a:rPr>
              <a:t>Paradigmas en administración pública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65835503"/>
              </p:ext>
            </p:extLst>
          </p:nvPr>
        </p:nvGraphicFramePr>
        <p:xfrm>
          <a:off x="76200" y="1098964"/>
          <a:ext cx="9067799" cy="422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1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Conclusiones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2861" y="1429828"/>
            <a:ext cx="5127475" cy="3494462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00B0F0"/>
                </a:solidFill>
              </a:rPr>
              <a:t>Un paradigma es una forma de ver la </a:t>
            </a:r>
            <a:r>
              <a:rPr lang="es-MX" sz="2400" dirty="0" smtClean="0">
                <a:solidFill>
                  <a:srgbClr val="00B0F0"/>
                </a:solidFill>
              </a:rPr>
              <a:t>realidad.</a:t>
            </a:r>
            <a:endParaRPr lang="es-MX" sz="2400" dirty="0" smtClean="0">
              <a:solidFill>
                <a:srgbClr val="00B0F0"/>
              </a:solidFill>
            </a:endParaRPr>
          </a:p>
          <a:p>
            <a:r>
              <a:rPr lang="es-MX" sz="2400" dirty="0" smtClean="0">
                <a:solidFill>
                  <a:srgbClr val="00B0F0"/>
                </a:solidFill>
              </a:rPr>
              <a:t>Los paradigmas pueden acarrear resistencias.</a:t>
            </a:r>
          </a:p>
          <a:p>
            <a:r>
              <a:rPr lang="es-MX" sz="2400" dirty="0" smtClean="0">
                <a:solidFill>
                  <a:srgbClr val="00B0F0"/>
                </a:solidFill>
              </a:rPr>
              <a:t>Hay una fuerte resistencia al cambio.</a:t>
            </a:r>
          </a:p>
          <a:p>
            <a:r>
              <a:rPr lang="es-MX" sz="2400" dirty="0" smtClean="0">
                <a:solidFill>
                  <a:srgbClr val="00B0F0"/>
                </a:solidFill>
              </a:rPr>
              <a:t>Es necesario transformar paradigmas hegemónicos o excluyentes.</a:t>
            </a:r>
          </a:p>
          <a:p>
            <a:r>
              <a:rPr lang="es-MX" sz="2400" dirty="0" smtClean="0">
                <a:solidFill>
                  <a:srgbClr val="00B0F0"/>
                </a:solidFill>
              </a:rPr>
              <a:t>Superar el burocratismo y pasar a   un Estado más eficiente.</a:t>
            </a:r>
            <a:endParaRPr lang="es-CO" sz="24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73" r="98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513" y="1429828"/>
            <a:ext cx="2855517" cy="38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12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Referencias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683" y="2102264"/>
            <a:ext cx="5176671" cy="3069583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lang="es-MX" dirty="0" smtClean="0">
                <a:solidFill>
                  <a:srgbClr val="00B0F0"/>
                </a:solidFill>
              </a:rPr>
              <a:t>Agreda, J., </a:t>
            </a:r>
            <a:r>
              <a:rPr lang="es-MX" dirty="0" err="1" smtClean="0">
                <a:solidFill>
                  <a:srgbClr val="00B0F0"/>
                </a:solidFill>
              </a:rPr>
              <a:t>Beleza</a:t>
            </a:r>
            <a:r>
              <a:rPr lang="es-MX" dirty="0" smtClean="0">
                <a:solidFill>
                  <a:srgbClr val="00B0F0"/>
                </a:solidFill>
              </a:rPr>
              <a:t>, I. y Bermúdez, E. (2019).  Administración pública: paradigmas de hoy y de siempre.   </a:t>
            </a:r>
            <a:r>
              <a:rPr lang="es-MX" dirty="0">
                <a:solidFill>
                  <a:srgbClr val="00B0F0"/>
                </a:solidFill>
              </a:rPr>
              <a:t>Sitio web: </a:t>
            </a:r>
            <a:r>
              <a:rPr lang="es-MX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es-MX" dirty="0" smtClean="0">
                <a:solidFill>
                  <a:srgbClr val="00B0F0"/>
                </a:solidFill>
                <a:hlinkClick r:id="rId2"/>
              </a:rPr>
              <a:t>n9.cl/idlqt</a:t>
            </a:r>
            <a:endParaRPr lang="es-MX" dirty="0" smtClean="0">
              <a:solidFill>
                <a:srgbClr val="00B0F0"/>
              </a:solidFill>
            </a:endParaRPr>
          </a:p>
          <a:p>
            <a:pPr marL="0" indent="-457200">
              <a:buNone/>
            </a:pPr>
            <a:endParaRPr lang="es-MX" sz="1800" dirty="0" smtClean="0">
              <a:solidFill>
                <a:srgbClr val="00B0F0"/>
              </a:solidFill>
            </a:endParaRPr>
          </a:p>
          <a:p>
            <a:pPr marL="0" indent="-457200">
              <a:buNone/>
            </a:pPr>
            <a:endParaRPr lang="es-MX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" y="1990991"/>
            <a:ext cx="3290309" cy="32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256</Words>
  <Application>Microsoft Office PowerPoint</Application>
  <PresentationFormat>Presentación en pantalla (16:10)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Paradigmas en administración pública</vt:lpstr>
      <vt:lpstr>Administración Pública</vt:lpstr>
      <vt:lpstr>Paradigma</vt:lpstr>
      <vt:lpstr>Paradigmas en administración pública</vt:lpstr>
      <vt:lpstr>Conclusiones</vt:lpstr>
      <vt:lpstr>Referencias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75</cp:revision>
  <dcterms:created xsi:type="dcterms:W3CDTF">2019-01-31T18:24:45Z</dcterms:created>
  <dcterms:modified xsi:type="dcterms:W3CDTF">2021-03-27T21:13:37Z</dcterms:modified>
</cp:coreProperties>
</file>